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3091" r:id="rId2"/>
    <p:sldId id="322" r:id="rId3"/>
    <p:sldId id="1577" r:id="rId4"/>
    <p:sldId id="1578" r:id="rId5"/>
    <p:sldId id="1620" r:id="rId6"/>
    <p:sldId id="1560" r:id="rId7"/>
    <p:sldId id="3171" r:id="rId8"/>
    <p:sldId id="1580" r:id="rId9"/>
    <p:sldId id="2946" r:id="rId10"/>
    <p:sldId id="3211" r:id="rId11"/>
    <p:sldId id="3221" r:id="rId12"/>
    <p:sldId id="3215" r:id="rId13"/>
    <p:sldId id="3213" r:id="rId14"/>
    <p:sldId id="3227" r:id="rId15"/>
    <p:sldId id="3139" r:id="rId16"/>
    <p:sldId id="3228" r:id="rId17"/>
    <p:sldId id="3220" r:id="rId18"/>
    <p:sldId id="3249" r:id="rId19"/>
    <p:sldId id="3250" r:id="rId20"/>
    <p:sldId id="3251" r:id="rId21"/>
    <p:sldId id="3222" r:id="rId22"/>
    <p:sldId id="3065" r:id="rId23"/>
    <p:sldId id="3173" r:id="rId24"/>
    <p:sldId id="3111" r:id="rId25"/>
    <p:sldId id="256" r:id="rId26"/>
    <p:sldId id="3049" r:id="rId27"/>
    <p:sldId id="3172" r:id="rId28"/>
    <p:sldId id="688" r:id="rId29"/>
    <p:sldId id="3106" r:id="rId30"/>
    <p:sldId id="3086" r:id="rId31"/>
    <p:sldId id="381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Franklin Gothic Book" panose="020B0503020102020204" pitchFamily="34" charset="0"/>
      <p:regular r:id="rId38"/>
      <p:italic r:id="rId39"/>
    </p:embeddedFont>
    <p:embeddedFont>
      <p:font typeface="Franklin Gothic Medium" panose="020B0603020102020204" pitchFamily="34" charset="0"/>
      <p:regular r:id="rId40"/>
      <p:italic r:id="rId41"/>
    </p:embeddedFont>
    <p:embeddedFont>
      <p:font typeface="Proxima Nova Lt" panose="02000506030000020004" pitchFamily="2" charset="77"/>
      <p:regular r:id="rId42"/>
      <p:bold r:id="rId43"/>
    </p:embeddedFont>
    <p:embeddedFont>
      <p:font typeface="Proxima Nova Rg" panose="02000506030000020004" pitchFamily="2" charset="77"/>
      <p:regular r:id="rId44"/>
    </p:embeddedFont>
    <p:embeddedFont>
      <p:font typeface="Roboto" panose="02000000000000000000" pitchFamily="2" charset="0"/>
      <p:regular r:id="rId45"/>
      <p:italic r:id="rId46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E74"/>
    <a:srgbClr val="DEE6F0"/>
    <a:srgbClr val="D6DCE5"/>
    <a:srgbClr val="4A6E9C"/>
    <a:srgbClr val="1989AE"/>
    <a:srgbClr val="137292"/>
    <a:srgbClr val="5983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834"/>
    <p:restoredTop sz="91102" autoAdjust="0"/>
  </p:normalViewPr>
  <p:slideViewPr>
    <p:cSldViewPr snapToGrid="0" snapToObjects="1">
      <p:cViewPr varScale="1">
        <p:scale>
          <a:sx n="151" d="100"/>
          <a:sy n="151" d="100"/>
        </p:scale>
        <p:origin x="10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D0E69-08A5-5248-97D0-19EED239FBCD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6BF5C-B8BE-3B42-94B6-1DB2D9B34C8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9587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069D9-5597-C743-90D8-4A1487B3CF9B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984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79F239EF-C9C2-8546-BE12-0076A3C0EFE0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2" name="Text Placeholder 2">
            <a:extLst>
              <a:ext uri="{FF2B5EF4-FFF2-40B4-BE49-F238E27FC236}">
                <a16:creationId xmlns:a16="http://schemas.microsoft.com/office/drawing/2014/main" id="{0B86033B-74B9-E34D-9F07-1CBD4C3D262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/>
              <a:t>A construção de um sistema para análise de dados de observação da Terra, dada as características aqui mencionadas, se depara com vários desafios e escolhas.</a:t>
            </a:r>
          </a:p>
          <a:p>
            <a:endParaRPr lang="en-US" altLang="zh-CN"/>
          </a:p>
          <a:p>
            <a:r>
              <a:rPr lang="en-US" altLang="zh-CN"/>
              <a:t>O pacote sits é baseado na abordagem “Time-first, space-later” que se baseia na classificação de séries temporais e se diferencia da abordagem “Space-first, time-later” que se baseia na classificação multitemporal de imagens.</a:t>
            </a:r>
          </a:p>
          <a:p>
            <a:endParaRPr lang="en-US" altLang="zh-CN"/>
          </a:p>
          <a:p>
            <a:r>
              <a:rPr lang="en-US" altLang="zh-CN"/>
              <a:t>Essa foi uma decisão que estruturou todo o sistema já de partida. O foco do sits é a série temporal.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88CD-E6A9-4549-9759-3E60CAEE3DFF}" type="slidenum">
              <a:rPr lang="en-ZA" altLang="ja-JP" smtClean="0"/>
              <a:pPr/>
              <a:t>9</a:t>
            </a:fld>
            <a:endParaRPr lang="en-ZA" altLang="ja-JP" dirty="0"/>
          </a:p>
        </p:txBody>
      </p:sp>
    </p:spTree>
    <p:extLst>
      <p:ext uri="{BB962C8B-B14F-4D97-AF65-F5344CB8AC3E}">
        <p14:creationId xmlns:p14="http://schemas.microsoft.com/office/powerpoint/2010/main" val="170581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069D9-5597-C743-90D8-4A1487B3CF9B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139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6" name="Google Shape;426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57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675F-D0F2-F14F-B926-DB3DAEBFC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B3654-6F90-4345-82BF-68DEAF919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1FE5F-EE90-B043-909E-37DD8C325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49A66-FD02-7D4A-9E65-248CD734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B74B7-BDFC-A84A-9825-9585D335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045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A89F-394F-B948-9D7C-6D3EB195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C2F21-E38F-EB4C-88C9-801FB4C59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0EA3C-39EE-3341-A01F-FDEA3488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48FF5-51A6-AA43-96C7-868E333F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5D3DC-1A14-E344-BBE8-026EF8A53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0501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47FDD-4324-334A-BB18-9665880F7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984E0-1608-4C46-A5C4-BAE80ABB5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F590-A92A-C14F-AD59-6DFFCEAE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26943-7D04-ED44-8149-0481A08B6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2551A-F324-0C4D-881C-3FBD9611E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2576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625478" y="298455"/>
            <a:ext cx="10972801" cy="1143001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685775">
              <a:defRPr sz="2848" b="0" i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1026" name="Picture 2" descr="mage result for GEO group on Earth Observations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02048"/>
            <a:ext cx="2117912" cy="5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10672754" y="6454054"/>
            <a:ext cx="1519246" cy="3462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algn="r" defTabSz="308063" hangingPunct="0"/>
            <a:r>
              <a:rPr lang="en-US" sz="949" b="0" i="0" kern="0" dirty="0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@geosec2025</a:t>
            </a:r>
          </a:p>
          <a:p>
            <a:pPr algn="r" defTabSz="308063" hangingPunct="0"/>
            <a:r>
              <a:rPr lang="en-US" sz="949" b="0" i="0" kern="0" dirty="0" err="1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www.earthobservations.org</a:t>
            </a:r>
            <a:endParaRPr lang="en-US" sz="949" b="0" i="0" kern="0" dirty="0">
              <a:solidFill>
                <a:srgbClr val="0365C0">
                  <a:lumMod val="75000"/>
                </a:srgbClr>
              </a:solidFill>
              <a:latin typeface="Proxima Nova Rg" panose="02000506030000020004" pitchFamily="2" charset="77"/>
              <a:ea typeface="Franklin Gothic Book Regular" charset="0"/>
              <a:cs typeface="Franklin Gothic Book Regular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996546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1" cy="598572"/>
          </a:xfrm>
          <a:prstGeom prst="rect">
            <a:avLst/>
          </a:prstGeom>
        </p:spPr>
        <p:txBody>
          <a:bodyPr lIns="65022" tIns="65022" rIns="65022" bIns="65022"/>
          <a:lstStyle>
            <a:lvl1pPr algn="ctr" defTabSz="914367">
              <a:defRPr sz="3600" b="1" i="0">
                <a:solidFill>
                  <a:srgbClr val="003D6C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178619" y="6386694"/>
            <a:ext cx="403781" cy="304438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914367">
              <a:defRPr sz="1125" b="0" i="0">
                <a:solidFill>
                  <a:srgbClr val="888888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Calibri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6037092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01">
  <p:cSld name="0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6"/>
          <p:cNvSpPr txBox="1">
            <a:spLocks noGrp="1"/>
          </p:cNvSpPr>
          <p:nvPr>
            <p:ph type="sldNum" idx="12"/>
          </p:nvPr>
        </p:nvSpPr>
        <p:spPr>
          <a:xfrm>
            <a:off x="26292" y="6334962"/>
            <a:ext cx="6510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067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23" name="Google Shape;23;p96"/>
          <p:cNvSpPr txBox="1">
            <a:spLocks noGrp="1"/>
          </p:cNvSpPr>
          <p:nvPr>
            <p:ph type="title"/>
          </p:nvPr>
        </p:nvSpPr>
        <p:spPr>
          <a:xfrm>
            <a:off x="603864" y="821984"/>
            <a:ext cx="10930467" cy="71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Roboto Light"/>
              <a:buNone/>
              <a:defRPr sz="4333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5363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pos="5760">
          <p15:clr>
            <a:srgbClr val="FBAE40"/>
          </p15:clr>
        </p15:guide>
        <p15:guide id="3" pos="320">
          <p15:clr>
            <a:srgbClr val="FBAE40"/>
          </p15:clr>
        </p15:guide>
        <p15:guide id="4" pos="600">
          <p15:clr>
            <a:srgbClr val="FBAE40"/>
          </p15:clr>
        </p15:guide>
        <p15:guide id="5" pos="760">
          <p15:clr>
            <a:srgbClr val="FBAE40"/>
          </p15:clr>
        </p15:guide>
        <p15:guide id="6" pos="1040">
          <p15:clr>
            <a:srgbClr val="FBAE40"/>
          </p15:clr>
        </p15:guide>
        <p15:guide id="7" pos="1200">
          <p15:clr>
            <a:srgbClr val="FBAE40"/>
          </p15:clr>
        </p15:guide>
        <p15:guide id="8" pos="1480">
          <p15:clr>
            <a:srgbClr val="FBAE40"/>
          </p15:clr>
        </p15:guide>
        <p15:guide id="9" pos="1640">
          <p15:clr>
            <a:srgbClr val="FBAE40"/>
          </p15:clr>
        </p15:guide>
        <p15:guide id="10" pos="1920">
          <p15:clr>
            <a:srgbClr val="FBAE40"/>
          </p15:clr>
        </p15:guide>
        <p15:guide id="11" pos="2080">
          <p15:clr>
            <a:srgbClr val="FBAE40"/>
          </p15:clr>
        </p15:guide>
        <p15:guide id="12" pos="2360">
          <p15:clr>
            <a:srgbClr val="FBAE40"/>
          </p15:clr>
        </p15:guide>
        <p15:guide id="13" pos="2520">
          <p15:clr>
            <a:srgbClr val="FBAE40"/>
          </p15:clr>
        </p15:guide>
        <p15:guide id="14" pos="2800">
          <p15:clr>
            <a:srgbClr val="FBAE40"/>
          </p15:clr>
        </p15:guide>
        <p15:guide id="15" pos="2960">
          <p15:clr>
            <a:srgbClr val="FBAE40"/>
          </p15:clr>
        </p15:guide>
        <p15:guide id="16" pos="3240">
          <p15:clr>
            <a:srgbClr val="FBAE40"/>
          </p15:clr>
        </p15:guide>
        <p15:guide id="17" pos="3400">
          <p15:clr>
            <a:srgbClr val="FBAE40"/>
          </p15:clr>
        </p15:guide>
        <p15:guide id="18" pos="3680">
          <p15:clr>
            <a:srgbClr val="FBAE40"/>
          </p15:clr>
        </p15:guide>
        <p15:guide id="19" pos="3840">
          <p15:clr>
            <a:srgbClr val="FBAE40"/>
          </p15:clr>
        </p15:guide>
        <p15:guide id="20" pos="4120">
          <p15:clr>
            <a:srgbClr val="FBAE40"/>
          </p15:clr>
        </p15:guide>
        <p15:guide id="21" pos="4280">
          <p15:clr>
            <a:srgbClr val="FBAE40"/>
          </p15:clr>
        </p15:guide>
        <p15:guide id="22" pos="4560">
          <p15:clr>
            <a:srgbClr val="FBAE40"/>
          </p15:clr>
        </p15:guide>
        <p15:guide id="23" pos="4720">
          <p15:clr>
            <a:srgbClr val="FBAE40"/>
          </p15:clr>
        </p15:guide>
        <p15:guide id="24" pos="5000">
          <p15:clr>
            <a:srgbClr val="FBAE40"/>
          </p15:clr>
        </p15:guide>
        <p15:guide id="25" pos="5160">
          <p15:clr>
            <a:srgbClr val="FBAE40"/>
          </p15:clr>
        </p15:guide>
        <p15:guide id="26" pos="5440">
          <p15:clr>
            <a:srgbClr val="FBAE40"/>
          </p15:clr>
        </p15:guide>
        <p15:guide id="27" orient="horz">
          <p15:clr>
            <a:srgbClr val="FBAE40"/>
          </p15:clr>
        </p15:guide>
        <p15:guide id="28" orient="horz" pos="3240">
          <p15:clr>
            <a:srgbClr val="FBAE40"/>
          </p15:clr>
        </p15:guide>
        <p15:guide id="29" orient="horz" pos="320">
          <p15:clr>
            <a:srgbClr val="FBAE40"/>
          </p15:clr>
        </p15:guide>
        <p15:guide id="30" orient="horz" pos="620">
          <p15:clr>
            <a:srgbClr val="FBAE40"/>
          </p15:clr>
        </p15:guide>
        <p15:guide id="31" orient="horz" pos="780">
          <p15:clr>
            <a:srgbClr val="FBAE40"/>
          </p15:clr>
        </p15:guide>
        <p15:guide id="32" orient="horz" pos="1080">
          <p15:clr>
            <a:srgbClr val="FBAE40"/>
          </p15:clr>
        </p15:guide>
        <p15:guide id="33" orient="horz" pos="1240">
          <p15:clr>
            <a:srgbClr val="FBAE40"/>
          </p15:clr>
        </p15:guide>
        <p15:guide id="34" orient="horz" pos="1540">
          <p15:clr>
            <a:srgbClr val="FBAE40"/>
          </p15:clr>
        </p15:guide>
        <p15:guide id="35" orient="horz" pos="1700">
          <p15:clr>
            <a:srgbClr val="FBAE40"/>
          </p15:clr>
        </p15:guide>
        <p15:guide id="36" orient="horz" pos="2000">
          <p15:clr>
            <a:srgbClr val="FBAE40"/>
          </p15:clr>
        </p15:guide>
        <p15:guide id="37" orient="horz" pos="2160">
          <p15:clr>
            <a:srgbClr val="FBAE40"/>
          </p15:clr>
        </p15:guide>
        <p15:guide id="38" orient="horz" pos="2460">
          <p15:clr>
            <a:srgbClr val="FBAE40"/>
          </p15:clr>
        </p15:guide>
        <p15:guide id="39" orient="horz" pos="2620">
          <p15:clr>
            <a:srgbClr val="FBAE40"/>
          </p15:clr>
        </p15:guide>
        <p15:guide id="40" orient="horz" pos="29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2FFE-919C-9A4C-B80C-BBB35141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0511-5BA4-0D4E-9B92-A7012CD8C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F2820-5A71-7A45-8FCE-BFD4EDB54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45BF6-C991-A44E-A878-A1134974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D735A-348C-0F4A-A84B-9BCA5ABE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3245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7FA42-21D4-F448-A8A4-FB6C079E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52369-1251-7543-A99F-97422D9AA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3D4C-F04A-0B44-9C40-22A6FF84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FFAC7-886D-8E4C-998D-147E80FD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4F30-F894-2B4D-A2B9-36FA5B11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7206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B246-863C-0949-BD86-A9F2CE9D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C6C79-886B-F443-8957-050AE9115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36826-5DA8-7241-A2AF-B2836BE5A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87B1B-6518-DC4F-8652-B2402ED8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2E0A9-E26B-734B-8AFA-2BB38633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CFA51-5189-2243-9B1B-12D9468A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440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593C-C91B-074E-BFBE-05C371C65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586F1-DC75-154C-9D95-3726ACB5C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BDE63-ACBF-3A48-A431-B7E50480D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ABD1B-23C9-5747-9692-2DC0DC391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4B609-369D-D744-951A-A2623B78D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5CF57-E81D-E548-AD97-18D15DF6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65AC40-2645-624C-9004-D394B5EC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C40000-5FE3-204D-A281-AE8B9D61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0022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6C4D-17AE-D04D-AFD2-2D299F8E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1138E-4C51-2248-BB64-2B78F792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B3E66-1E30-234A-8A3B-7FD9E8D7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9004D-B4B3-2D44-A4BE-91871BD6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155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B08F6-D2E0-BC4E-9602-9D8803F42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DA9FE-CB4A-8D4C-87AE-ED026DE4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E8E0B-4AFB-134A-A1CD-AC66125D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7320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24AB-7320-CC43-B07C-6FACD04A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B5507-EFF6-0F4F-847C-0F89906B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99B24-9C9E-BC4F-8E3B-FC4649766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331B2-BD47-2E41-9000-28BDECAD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F8099-0467-8543-AD32-3C119BE5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B2205-82EA-D84C-BAC0-8FD391C1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764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65D9-3434-0643-9A0B-7C2BBD4B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0BF109-B060-084C-B519-BB6BE8E28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83551-3B63-D042-87C6-DC1C2F8BA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2A5BE-AAEF-5041-BE0B-6C49F56E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B981A-10EC-5F47-88C3-3D111EF0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B256D-9C90-A744-B3FA-B6BCA046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785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5B929-C705-8C4D-A12C-73BB11919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174E9-6DE3-384C-82EA-2CA380B9B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FA1D4-1090-B743-B539-49F95D35E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56A73-2171-7E48-B908-76672354BC05}" type="datetimeFigureOut">
              <a:rPr lang="x-none" smtClean="0"/>
              <a:t>16/11/23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C1205-ACEB-3548-A35C-C168B7C31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6CD81-5D37-EB47-9E9D-C313C13D4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230AE-DB19-5C4C-BBB9-B6163641055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145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E65E-A1D2-8E4A-BD4E-51E84C5D6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3923" y="543511"/>
            <a:ext cx="9706650" cy="1152509"/>
          </a:xfrm>
        </p:spPr>
        <p:txBody>
          <a:bodyPr vert="horz" lIns="58423" tIns="58423" rIns="58423" bIns="58423" rtlCol="0" anchor="ctr" anchorCtr="0">
            <a:noAutofit/>
          </a:bodyPr>
          <a:lstStyle/>
          <a:p>
            <a:pPr defTabSz="821538"/>
            <a:r>
              <a:rPr lang="en-US" sz="3834" dirty="0">
                <a:solidFill>
                  <a:srgbClr val="0070C0"/>
                </a:solidFill>
                <a:latin typeface="Franklin Gothic Medium" panose="020B0603020102020204" pitchFamily="34" charset="0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rPr>
              <a:t>SITS: Satellite Image Time Series Analysis for Big Earth Observation Data  </a:t>
            </a:r>
            <a:br>
              <a:rPr lang="en-US" sz="3953" b="1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rPr>
            </a:br>
            <a:endParaRPr lang="en-US" sz="3953" b="1" dirty="0">
              <a:solidFill>
                <a:schemeClr val="accent1">
                  <a:lumMod val="75000"/>
                </a:schemeClr>
              </a:solidFill>
              <a:latin typeface="Proxima Nova Rg" panose="02000506030000020004" pitchFamily="2" charset="77"/>
              <a:ea typeface="Proxima Nova Lt" panose="02000506030000020004" pitchFamily="2" charset="77"/>
              <a:cs typeface="Proxima Nova Lt" panose="02000506030000020004" pitchFamily="2" charset="77"/>
              <a:sym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BFC23-ACE9-3B4B-AC51-9D39D1C17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4060" y="2377958"/>
            <a:ext cx="8923878" cy="82566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Gilberto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Câmara</a:t>
            </a:r>
            <a:r>
              <a:rPr lang="bg-BG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,  Rolf Simões </a:t>
            </a:r>
            <a:r>
              <a:rPr lang="bg-BG" dirty="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and</a:t>
            </a:r>
            <a:r>
              <a:rPr lang="bg-BG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Felipe Souza</a:t>
            </a:r>
            <a:endParaRPr lang="bg-BG" dirty="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Calibri"/>
              </a:rPr>
              <a:t>INPE (National Institute for Space Research, Brazil)</a:t>
            </a:r>
            <a:endParaRPr lang="x-none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5" name="Google Shape;324;gd015da3983_1_248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391" y="0"/>
            <a:ext cx="1254920" cy="122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70" name="Picture 2">
            <a:extLst>
              <a:ext uri="{FF2B5EF4-FFF2-40B4-BE49-F238E27FC236}">
                <a16:creationId xmlns:a16="http://schemas.microsoft.com/office/drawing/2014/main" id="{6CEA4065-DC30-314C-9A9C-850F0A99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27" y="3508848"/>
            <a:ext cx="3877561" cy="325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76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982F90EE-D5E9-1A1E-EF24-5B74EAD0F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94" y="180696"/>
            <a:ext cx="11845965" cy="754053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40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EO for compliance</a:t>
            </a:r>
            <a:endParaRPr lang="en-US" sz="40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508362-A898-4AF8-F6EE-65E37DC65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386" y="1229360"/>
            <a:ext cx="3589654" cy="484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TRMA responds to new EU deforestation regulations | Tire Business">
            <a:extLst>
              <a:ext uri="{FF2B5EF4-FFF2-40B4-BE49-F238E27FC236}">
                <a16:creationId xmlns:a16="http://schemas.microsoft.com/office/drawing/2014/main" id="{E1E2F8C1-6EB4-6828-7DE6-959DB742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7920" y="1291590"/>
            <a:ext cx="5621082" cy="233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F6D54A-169C-3EF3-2ABC-0E07B464A0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3794372"/>
            <a:ext cx="5684520" cy="1928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B3F2A9DD-1F8A-1BFA-8DE2-886860DE5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41" y="6042790"/>
            <a:ext cx="11521439" cy="569387"/>
          </a:xfrm>
          <a:prstGeom prst="rect">
            <a:avLst/>
          </a:prstGeom>
          <a:solidFill>
            <a:srgbClr val="E8F0FF"/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How good must EO deforestation maps be for compliance enforcement?</a:t>
            </a:r>
          </a:p>
        </p:txBody>
      </p:sp>
    </p:spTree>
    <p:extLst>
      <p:ext uri="{BB962C8B-B14F-4D97-AF65-F5344CB8AC3E}">
        <p14:creationId xmlns:p14="http://schemas.microsoft.com/office/powerpoint/2010/main" val="3729546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107A8-285C-9A1F-2912-63175BA4A0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320" y="1143000"/>
            <a:ext cx="4673600" cy="1727200"/>
          </a:xfrm>
          <a:prstGeom prst="rect">
            <a:avLst/>
          </a:prstGeom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id="{79AC6670-8051-927F-D68B-5865E6A58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94" y="180696"/>
            <a:ext cx="11896765" cy="754053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40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EO for compliance</a:t>
            </a:r>
            <a:endParaRPr lang="en-US" sz="40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F8B52-DED8-57AD-0E2B-10A8098576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1" y="1107440"/>
            <a:ext cx="5892286" cy="5059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3F2A2-918F-47F1-F057-A7B97637C4E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1240" y="3651250"/>
            <a:ext cx="5558840" cy="1896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98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45AE2F39-4649-56D5-D43B-2A9470BA6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15" y="0"/>
            <a:ext cx="10178018" cy="754053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40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EU deforestation-free goods regulation</a:t>
            </a:r>
            <a:endParaRPr lang="en-US" sz="40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32FE95-B916-C19F-739F-D20DD3A19B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40" y="1079254"/>
            <a:ext cx="4554220" cy="4921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EC3B3-43BE-3499-913E-C3C9714286F7}"/>
              </a:ext>
            </a:extLst>
          </p:cNvPr>
          <p:cNvSpPr txBox="1"/>
          <p:nvPr/>
        </p:nvSpPr>
        <p:spPr>
          <a:xfrm>
            <a:off x="5374640" y="1252696"/>
            <a:ext cx="6096000" cy="2677656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333333"/>
                </a:solidFill>
                <a:effectLst/>
                <a:latin typeface="Proxima Nova Rg" panose="02000506030000020004" pitchFamily="2" charset="77"/>
              </a:rPr>
              <a:t>(31) EU Observatory on deforestation, forest degradation, changes in the world’s forest cover and associated drivers to better monitor changes in the world’s forest cover and related drivers. </a:t>
            </a:r>
            <a:endParaRPr lang="en-CH" sz="2800" dirty="0">
              <a:latin typeface="Proxima Nova Rg" panose="02000506030000020004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443A4-EA2D-9FA5-D444-A19650CBEF39}"/>
              </a:ext>
            </a:extLst>
          </p:cNvPr>
          <p:cNvSpPr txBox="1"/>
          <p:nvPr/>
        </p:nvSpPr>
        <p:spPr>
          <a:xfrm>
            <a:off x="5374640" y="4950936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8B0505"/>
                </a:solidFill>
                <a:effectLst/>
                <a:latin typeface="Proxima Nova Rg" panose="02000506030000020004" pitchFamily="2" charset="77"/>
              </a:rPr>
              <a:t>What happens if the EU Observatory produces ba</a:t>
            </a:r>
            <a:r>
              <a:rPr lang="en-GB" sz="2800" dirty="0">
                <a:solidFill>
                  <a:srgbClr val="8B0505"/>
                </a:solidFill>
                <a:latin typeface="Proxima Nova Rg" panose="02000506030000020004" pitchFamily="2" charset="77"/>
              </a:rPr>
              <a:t>d results?</a:t>
            </a:r>
            <a:endParaRPr lang="en-CH" sz="2800" dirty="0">
              <a:solidFill>
                <a:srgbClr val="8B0505"/>
              </a:solidFill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89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A4C7D-C24A-0D98-5195-19A86423B7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261" y="0"/>
            <a:ext cx="412867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229197-8254-C4F0-41E7-68D765ECCC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12867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B5246-2C7A-C717-56DE-A6F2AD6E7F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581" y="0"/>
            <a:ext cx="4128678" cy="6858000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C3BD4BC5-006C-5563-DDCE-F1C136AF6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400304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Sentinel-2 (2021)</a:t>
            </a:r>
            <a:endParaRPr lang="en-US" sz="34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CE5B1A74-7B67-1DA5-CDE9-F7D0F5658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6080" y="0"/>
            <a:ext cx="400304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PRODES (2021)</a:t>
            </a:r>
            <a:endParaRPr lang="en-US" sz="34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2588F193-E18A-3D55-8517-A82EE5C09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0560" y="0"/>
            <a:ext cx="400304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GLAD (2000-2020)</a:t>
            </a:r>
            <a:endParaRPr lang="en-US" sz="34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32F0D8-4D46-532C-4310-020AF5078A37}"/>
              </a:ext>
            </a:extLst>
          </p:cNvPr>
          <p:cNvSpPr/>
          <p:nvPr/>
        </p:nvSpPr>
        <p:spPr>
          <a:xfrm rot="19711846">
            <a:off x="244659" y="1747520"/>
            <a:ext cx="2479040" cy="1635760"/>
          </a:xfrm>
          <a:prstGeom prst="ellipse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10AF25B-3AFF-ED7F-E822-FFE111DF7D67}"/>
              </a:ext>
            </a:extLst>
          </p:cNvPr>
          <p:cNvSpPr/>
          <p:nvPr/>
        </p:nvSpPr>
        <p:spPr>
          <a:xfrm rot="19711846">
            <a:off x="4420419" y="1838959"/>
            <a:ext cx="2479040" cy="1635760"/>
          </a:xfrm>
          <a:prstGeom prst="ellipse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A0AAEE-BE4A-EF61-5D2E-873D56AE97FA}"/>
              </a:ext>
            </a:extLst>
          </p:cNvPr>
          <p:cNvSpPr/>
          <p:nvPr/>
        </p:nvSpPr>
        <p:spPr>
          <a:xfrm rot="19711846">
            <a:off x="8504738" y="1757680"/>
            <a:ext cx="2479040" cy="1635760"/>
          </a:xfrm>
          <a:prstGeom prst="ellipse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440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020B6-74FF-B8E1-F0E3-22FB9EC11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93" y="843280"/>
            <a:ext cx="11735043" cy="5770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32A710D-8CC2-6E8A-FB48-01E363B03A88}"/>
              </a:ext>
            </a:extLst>
          </p:cNvPr>
          <p:cNvSpPr txBox="1">
            <a:spLocks/>
          </p:cNvSpPr>
          <p:nvPr/>
        </p:nvSpPr>
        <p:spPr>
          <a:xfrm>
            <a:off x="1229360" y="88934"/>
            <a:ext cx="10180320" cy="8201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100" dirty="0">
                <a:solidFill>
                  <a:schemeClr val="accent1">
                    <a:lumMod val="50000"/>
                  </a:schemeClr>
                </a:solidFill>
                <a:latin typeface="Franklin Gothic Medium" panose="020B0603020102020204" pitchFamily="34" charset="0"/>
              </a:rPr>
              <a:t>Visual interpretation is hard for ML to beat</a:t>
            </a:r>
            <a:r>
              <a:rPr lang="en-GB" altLang="en-US" dirty="0">
                <a:latin typeface="Franklin Gothic Medium" panose="020B06030201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214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BCE84B-8B97-9991-F060-DE410721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11" y="552805"/>
            <a:ext cx="10882768" cy="6305195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0B848B-E14D-60D8-B993-B41C80BC578E}"/>
              </a:ext>
            </a:extLst>
          </p:cNvPr>
          <p:cNvSpPr/>
          <p:nvPr/>
        </p:nvSpPr>
        <p:spPr>
          <a:xfrm>
            <a:off x="2471642" y="29584"/>
            <a:ext cx="70151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3D6C"/>
                </a:solidFill>
                <a:latin typeface="Franklin Gothic Book" panose="020B0503020102020204" pitchFamily="34" charset="0"/>
              </a:rPr>
              <a:t>Event-based samples (model estimates) </a:t>
            </a:r>
            <a:endParaRPr lang="en-CH" sz="2800" dirty="0">
              <a:solidFill>
                <a:srgbClr val="003D6C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2C9CD0-27EA-A0A5-3EFB-1424D23D1CC9}"/>
              </a:ext>
            </a:extLst>
          </p:cNvPr>
          <p:cNvSpPr/>
          <p:nvPr/>
        </p:nvSpPr>
        <p:spPr>
          <a:xfrm>
            <a:off x="1052186" y="552805"/>
            <a:ext cx="4927049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rgbClr val="003D6C"/>
                </a:solidFill>
                <a:latin typeface="Franklin Gothic Book" panose="020B0503020102020204" pitchFamily="34" charset="0"/>
              </a:rPr>
              <a:t>Burned area</a:t>
            </a:r>
            <a:endParaRPr lang="en-CH" sz="2200" dirty="0">
              <a:solidFill>
                <a:srgbClr val="003D6C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294EA-E1B4-C24B-0CF6-66C114197948}"/>
              </a:ext>
            </a:extLst>
          </p:cNvPr>
          <p:cNvSpPr/>
          <p:nvPr/>
        </p:nvSpPr>
        <p:spPr>
          <a:xfrm>
            <a:off x="6096000" y="552804"/>
            <a:ext cx="5043814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rgbClr val="003D6C"/>
                </a:solidFill>
                <a:latin typeface="Franklin Gothic Book" panose="020B0503020102020204" pitchFamily="34" charset="0"/>
              </a:rPr>
              <a:t> Cleared area</a:t>
            </a:r>
            <a:endParaRPr lang="en-CH" sz="2200" dirty="0">
              <a:solidFill>
                <a:srgbClr val="003D6C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2C9E44-17D0-2177-8F5F-26C2A2A8B5F0}"/>
              </a:ext>
            </a:extLst>
          </p:cNvPr>
          <p:cNvSpPr/>
          <p:nvPr/>
        </p:nvSpPr>
        <p:spPr>
          <a:xfrm>
            <a:off x="1052186" y="3059071"/>
            <a:ext cx="4947781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rgbClr val="003D6C"/>
                </a:solidFill>
                <a:latin typeface="Franklin Gothic Book" panose="020B0503020102020204" pitchFamily="34" charset="0"/>
              </a:rPr>
              <a:t>Forest</a:t>
            </a:r>
            <a:endParaRPr lang="en-CH" sz="2200" dirty="0">
              <a:solidFill>
                <a:srgbClr val="003D6C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0ACEC-B991-8110-5E3B-E14876145D41}"/>
              </a:ext>
            </a:extLst>
          </p:cNvPr>
          <p:cNvSpPr/>
          <p:nvPr/>
        </p:nvSpPr>
        <p:spPr>
          <a:xfrm>
            <a:off x="6144016" y="3045501"/>
            <a:ext cx="4947781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003D6C"/>
                </a:solidFill>
                <a:latin typeface="Franklin Gothic Book" panose="020B0503020102020204" pitchFamily="34" charset="0"/>
              </a:rPr>
              <a:t>Forest cut with regeneration</a:t>
            </a:r>
            <a:endParaRPr lang="en-CH" sz="2200" dirty="0">
              <a:solidFill>
                <a:srgbClr val="003D6C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3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81" y="1202313"/>
            <a:ext cx="3858859" cy="329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916" y="1209682"/>
            <a:ext cx="3877517" cy="328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3677" y="1170973"/>
            <a:ext cx="3776563" cy="33705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BBCE980D-5A1D-C538-6F66-A3A9D7463117}"/>
              </a:ext>
            </a:extLst>
          </p:cNvPr>
          <p:cNvSpPr/>
          <p:nvPr/>
        </p:nvSpPr>
        <p:spPr>
          <a:xfrm>
            <a:off x="4186989" y="532851"/>
            <a:ext cx="3890211" cy="52322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Clear Cut w/ vegetatio</a:t>
            </a:r>
            <a:r>
              <a:rPr lang="en-US" sz="2800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n</a:t>
            </a:r>
            <a:endParaRPr lang="en-US" sz="280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00E081B-BB36-0362-BE16-0BB3DAFAC061}"/>
              </a:ext>
            </a:extLst>
          </p:cNvPr>
          <p:cNvSpPr/>
          <p:nvPr/>
        </p:nvSpPr>
        <p:spPr>
          <a:xfrm>
            <a:off x="165945" y="511377"/>
            <a:ext cx="3806616" cy="52322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Clear Cut Bare Soil</a:t>
            </a:r>
            <a:endParaRPr lang="en-US" sz="280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ED6E24-F30B-236C-00D2-37A81F1CA2BA}"/>
              </a:ext>
            </a:extLst>
          </p:cNvPr>
          <p:cNvSpPr/>
          <p:nvPr/>
        </p:nvSpPr>
        <p:spPr>
          <a:xfrm>
            <a:off x="8230669" y="532851"/>
            <a:ext cx="3890211" cy="52322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Clear Cut w/ fire</a:t>
            </a:r>
            <a:endParaRPr lang="en-US" sz="280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646F3EC8-2B79-2BA0-E24A-7F761008D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600" y="5265773"/>
            <a:ext cx="8416240" cy="584775"/>
          </a:xfrm>
          <a:prstGeom prst="rect">
            <a:avLst/>
          </a:prstGeom>
          <a:solidFill>
            <a:srgbClr val="DEEBF7"/>
          </a:solidFill>
          <a:ln>
            <a:solidFill>
              <a:srgbClr val="E8F0FF"/>
            </a:solidFill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Geneva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3200" dirty="0">
                <a:solidFill>
                  <a:srgbClr val="103832"/>
                </a:solidFill>
                <a:latin typeface="Franklin Gothic Book" panose="020B0503020102020204" pitchFamily="34" charset="0"/>
                <a:cs typeface="Calibri"/>
              </a:rPr>
              <a:t>How to measure these events?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8;p16">
            <a:extLst>
              <a:ext uri="{FF2B5EF4-FFF2-40B4-BE49-F238E27FC236}">
                <a16:creationId xmlns:a16="http://schemas.microsoft.com/office/drawing/2014/main" id="{2EF0EF6D-1C29-950F-5729-A5B7BC1E58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580" r="28035" b="21789"/>
          <a:stretch/>
        </p:blipFill>
        <p:spPr>
          <a:xfrm>
            <a:off x="314960" y="388200"/>
            <a:ext cx="3830320" cy="236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9;p16">
            <a:extLst>
              <a:ext uri="{FF2B5EF4-FFF2-40B4-BE49-F238E27FC236}">
                <a16:creationId xmlns:a16="http://schemas.microsoft.com/office/drawing/2014/main" id="{3FEFEFDE-8E08-E746-1482-26BA0B9DBD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815" r="28804" b="21728"/>
          <a:stretch/>
        </p:blipFill>
        <p:spPr>
          <a:xfrm>
            <a:off x="4236721" y="392227"/>
            <a:ext cx="3809999" cy="23408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3B2CD3B2-6BFF-CE02-8651-738B97D4E563}"/>
              </a:ext>
            </a:extLst>
          </p:cNvPr>
          <p:cNvSpPr/>
          <p:nvPr/>
        </p:nvSpPr>
        <p:spPr>
          <a:xfrm>
            <a:off x="8159549" y="1040851"/>
            <a:ext cx="3890211" cy="954107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Seasonally-flooded areas</a:t>
            </a:r>
            <a:endParaRPr lang="en-US" sz="280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oogle Shape;147;p19">
            <a:extLst>
              <a:ext uri="{FF2B5EF4-FFF2-40B4-BE49-F238E27FC236}">
                <a16:creationId xmlns:a16="http://schemas.microsoft.com/office/drawing/2014/main" id="{2FADA9AE-DC34-108B-AEBD-3E46FB3344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238" t="20852" r="20193" b="16187"/>
          <a:stretch/>
        </p:blipFill>
        <p:spPr>
          <a:xfrm>
            <a:off x="367176" y="3213064"/>
            <a:ext cx="3737463" cy="238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8;p19">
            <a:extLst>
              <a:ext uri="{FF2B5EF4-FFF2-40B4-BE49-F238E27FC236}">
                <a16:creationId xmlns:a16="http://schemas.microsoft.com/office/drawing/2014/main" id="{719BDDD1-7449-43A9-4D14-580397018F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8260" t="20852" r="20132" b="16187"/>
          <a:stretch/>
        </p:blipFill>
        <p:spPr>
          <a:xfrm>
            <a:off x="4229087" y="3192744"/>
            <a:ext cx="3746513" cy="23952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120AC3CE-B2CB-FB49-98B8-3A9390BB7FB7}"/>
              </a:ext>
            </a:extLst>
          </p:cNvPr>
          <p:cNvSpPr/>
          <p:nvPr/>
        </p:nvSpPr>
        <p:spPr>
          <a:xfrm>
            <a:off x="8139229" y="4027891"/>
            <a:ext cx="3890211" cy="52322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u="none" dirty="0">
                <a:solidFill>
                  <a:srgbClr val="19326C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Riparian forests</a:t>
            </a:r>
            <a:endParaRPr lang="en-US" sz="2800" u="none" dirty="0">
              <a:solidFill>
                <a:srgbClr val="7F0001"/>
              </a:solidFill>
              <a:latin typeface="Franklin Gothic Book" panose="020B05030201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629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0A27B6B-3866-DF23-EF75-3A2463332452}"/>
              </a:ext>
            </a:extLst>
          </p:cNvPr>
          <p:cNvGrpSpPr/>
          <p:nvPr/>
        </p:nvGrpSpPr>
        <p:grpSpPr>
          <a:xfrm>
            <a:off x="671030" y="629920"/>
            <a:ext cx="10250970" cy="6257108"/>
            <a:chOff x="258932" y="377254"/>
            <a:chExt cx="10210042" cy="6480746"/>
          </a:xfrm>
        </p:grpSpPr>
        <p:pic>
          <p:nvPicPr>
            <p:cNvPr id="2" name="Google Shape;206;p25">
              <a:extLst>
                <a:ext uri="{FF2B5EF4-FFF2-40B4-BE49-F238E27FC236}">
                  <a16:creationId xmlns:a16="http://schemas.microsoft.com/office/drawing/2014/main" id="{F061282E-08CF-235A-4129-F5F4804B25A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58932" y="377254"/>
              <a:ext cx="10210042" cy="64807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256A264-5B76-50A8-61BD-29FA8AD02302}"/>
                </a:ext>
              </a:extLst>
            </p:cNvPr>
            <p:cNvSpPr txBox="1"/>
            <p:nvPr/>
          </p:nvSpPr>
          <p:spPr>
            <a:xfrm>
              <a:off x="870012" y="415912"/>
              <a:ext cx="3080551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Clear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Cut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Bare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Soil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49783805-FE8F-57E1-BA23-1A9657EFE6C6}"/>
                </a:ext>
              </a:extLst>
            </p:cNvPr>
            <p:cNvSpPr txBox="1"/>
            <p:nvPr/>
          </p:nvSpPr>
          <p:spPr>
            <a:xfrm>
              <a:off x="7277649" y="2193890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Clear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Cut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Vegetation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A0B6C7B-0821-C265-CA6A-B31129BFE74D}"/>
                </a:ext>
              </a:extLst>
            </p:cNvPr>
            <p:cNvSpPr txBox="1"/>
            <p:nvPr/>
          </p:nvSpPr>
          <p:spPr>
            <a:xfrm>
              <a:off x="7304130" y="427748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Proxima Nova Rg" panose="02000506030000020004" pitchFamily="2" charset="77"/>
                </a:rPr>
                <a:t>Mountain </a:t>
              </a:r>
              <a:r>
                <a:rPr lang="pt-BR" dirty="0" err="1">
                  <a:latin typeface="Proxima Nova Rg" panose="02000506030000020004" pitchFamily="2" charset="77"/>
                </a:rPr>
                <a:t>Side</a:t>
              </a:r>
              <a:r>
                <a:rPr lang="pt-BR" dirty="0">
                  <a:latin typeface="Proxima Nova Rg" panose="02000506030000020004" pitchFamily="2" charset="77"/>
                </a:rPr>
                <a:t> Forest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7626DE0-1B60-FCEA-0C2C-CF994459C1D2}"/>
                </a:ext>
              </a:extLst>
            </p:cNvPr>
            <p:cNvSpPr txBox="1"/>
            <p:nvPr/>
          </p:nvSpPr>
          <p:spPr>
            <a:xfrm>
              <a:off x="859331" y="2185839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Proxima Nova Rg" panose="02000506030000020004" pitchFamily="2" charset="77"/>
                </a:rPr>
                <a:t>Forest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3A5AC78A-AA2E-92C8-058E-D9603DBF8332}"/>
                </a:ext>
              </a:extLst>
            </p:cNvPr>
            <p:cNvSpPr txBox="1"/>
            <p:nvPr/>
          </p:nvSpPr>
          <p:spPr>
            <a:xfrm>
              <a:off x="4064407" y="2181732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Riparian</a:t>
              </a:r>
              <a:r>
                <a:rPr lang="pt-BR" dirty="0">
                  <a:latin typeface="Proxima Nova Rg" panose="02000506030000020004" pitchFamily="2" charset="77"/>
                </a:rPr>
                <a:t> Forest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F586775-7230-0294-6072-D30AA65B0A67}"/>
                </a:ext>
              </a:extLst>
            </p:cNvPr>
            <p:cNvSpPr txBox="1"/>
            <p:nvPr/>
          </p:nvSpPr>
          <p:spPr>
            <a:xfrm>
              <a:off x="4094529" y="453700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Clear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Cut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Fire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F19712D-2D93-E053-02B6-591918FDD9A9}"/>
                </a:ext>
              </a:extLst>
            </p:cNvPr>
            <p:cNvSpPr txBox="1"/>
            <p:nvPr/>
          </p:nvSpPr>
          <p:spPr>
            <a:xfrm>
              <a:off x="880132" y="3987336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Water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CC86EB9-0FE6-8F39-8714-0DD830079F91}"/>
                </a:ext>
              </a:extLst>
            </p:cNvPr>
            <p:cNvSpPr txBox="1"/>
            <p:nvPr/>
          </p:nvSpPr>
          <p:spPr>
            <a:xfrm>
              <a:off x="4095088" y="3977410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Seasonally</a:t>
              </a:r>
              <a:r>
                <a:rPr lang="pt-BR" dirty="0">
                  <a:latin typeface="Proxima Nova Rg" panose="02000506030000020004" pitchFamily="2" charset="77"/>
                </a:rPr>
                <a:t> </a:t>
              </a:r>
              <a:r>
                <a:rPr lang="pt-BR" dirty="0" err="1">
                  <a:latin typeface="Proxima Nova Rg" panose="02000506030000020004" pitchFamily="2" charset="77"/>
                </a:rPr>
                <a:t>flooded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9AEDA71F-0DB9-E939-84E3-BA3634FCC5BE}"/>
                </a:ext>
              </a:extLst>
            </p:cNvPr>
            <p:cNvSpPr txBox="1"/>
            <p:nvPr/>
          </p:nvSpPr>
          <p:spPr>
            <a:xfrm>
              <a:off x="7283652" y="3965076"/>
              <a:ext cx="3107184" cy="3825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err="1">
                  <a:latin typeface="Proxima Nova Rg" panose="02000506030000020004" pitchFamily="2" charset="77"/>
                </a:rPr>
                <a:t>Wetlands</a:t>
              </a:r>
              <a:endParaRPr lang="pt-BR" dirty="0">
                <a:latin typeface="Proxima Nova Rg" panose="02000506030000020004" pitchFamily="2" charset="77"/>
              </a:endParaRPr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E23C5B-467D-3DE5-CED2-3A2FDA65EE56}"/>
              </a:ext>
            </a:extLst>
          </p:cNvPr>
          <p:cNvSpPr txBox="1"/>
          <p:nvPr/>
        </p:nvSpPr>
        <p:spPr>
          <a:xfrm>
            <a:off x="359847" y="0"/>
            <a:ext cx="1097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Franklin Gothic Medium" panose="020B0603020102020204" pitchFamily="34" charset="0"/>
              </a:rPr>
              <a:t>Time series </a:t>
            </a:r>
            <a:r>
              <a:rPr lang="pt-BR" sz="3600" dirty="0" err="1">
                <a:latin typeface="Franklin Gothic Medium" panose="020B0603020102020204" pitchFamily="34" charset="0"/>
              </a:rPr>
              <a:t>patterns</a:t>
            </a:r>
            <a:endParaRPr lang="pt-BR" sz="36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7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CC34C-D9F5-000A-2B13-7A802432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02" y="0"/>
            <a:ext cx="546832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50134-CD72-8003-E900-2DB6A5F16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58" y="0"/>
            <a:ext cx="5468323" cy="685800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38CFF475-1814-A773-BE32-94A519AD4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680" y="316992"/>
            <a:ext cx="443992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dirty="0">
                <a:solidFill>
                  <a:srgbClr val="19326C"/>
                </a:solidFill>
                <a:latin typeface="Franklin Gothic Medium" panose="020B0603020102020204" pitchFamily="34" charset="0"/>
                <a:cs typeface="Franklin Gothic Book Regular" charset="0"/>
              </a:rPr>
              <a:t>Sentinel-2 (10/2022)</a:t>
            </a:r>
            <a:endParaRPr lang="en-US" sz="3400" dirty="0">
              <a:solidFill>
                <a:srgbClr val="8E0001"/>
              </a:solidFill>
              <a:latin typeface="Franklin Gothic Medium" panose="020B0603020102020204" pitchFamily="34" charset="0"/>
              <a:cs typeface="Franklin Gothic Book Regular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2AD8C3D-DC34-8727-0998-D2B9BF411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4352" y="390144"/>
            <a:ext cx="443992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dirty="0">
                <a:solidFill>
                  <a:srgbClr val="19326C"/>
                </a:solidFill>
                <a:latin typeface="Franklin Gothic Medium" panose="020B0603020102020204" pitchFamily="34" charset="0"/>
                <a:cs typeface="Franklin Gothic Book Regular" charset="0"/>
              </a:rPr>
              <a:t>SITS map (2022)</a:t>
            </a:r>
            <a:endParaRPr lang="en-US" sz="3400" dirty="0">
              <a:solidFill>
                <a:srgbClr val="8E0001"/>
              </a:solidFill>
              <a:latin typeface="Franklin Gothic Medium" panose="020B0603020102020204" pitchFamily="34" charset="0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84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6EB28A8-3C2C-334A-BEDC-393ACE07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79" y="1844776"/>
            <a:ext cx="4476908" cy="305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9">
            <a:extLst>
              <a:ext uri="{FF2B5EF4-FFF2-40B4-BE49-F238E27FC236}">
                <a16:creationId xmlns:a16="http://schemas.microsoft.com/office/drawing/2014/main" id="{A3B00353-388D-4247-859D-E746E9807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42" y="3495565"/>
            <a:ext cx="4942856" cy="29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C13C51-F33A-934C-AC58-33B1D7F92750}"/>
              </a:ext>
            </a:extLst>
          </p:cNvPr>
          <p:cNvSpPr/>
          <p:nvPr/>
        </p:nvSpPr>
        <p:spPr>
          <a:xfrm>
            <a:off x="6004713" y="1924653"/>
            <a:ext cx="3822679" cy="1201291"/>
          </a:xfrm>
          <a:prstGeom prst="rect">
            <a:avLst/>
          </a:prstGeom>
          <a:solidFill>
            <a:srgbClr val="DEEBF7"/>
          </a:solidFill>
        </p:spPr>
        <p:txBody>
          <a:bodyPr>
            <a:spAutoFit/>
          </a:bodyPr>
          <a:lstStyle/>
          <a:p>
            <a:pPr algn="ctr" defTabSz="985906">
              <a:defRPr/>
            </a:pPr>
            <a:r>
              <a:rPr lang="en-US" sz="2402" dirty="0">
                <a:solidFill>
                  <a:srgbClr val="800000"/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Space-first</a:t>
            </a:r>
            <a:r>
              <a:rPr lang="en-US" sz="2402" dirty="0">
                <a:solidFill>
                  <a:srgbClr val="000000">
                    <a:lumMod val="50000"/>
                  </a:srgb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: </a:t>
            </a:r>
            <a:r>
              <a:rPr lang="en-US" sz="2402" dirty="0">
                <a:solidFill>
                  <a:srgbClr val="0265C2"/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classify images separately. Compare results in 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B4FF8A-A41B-7840-9366-72A01DD21DB4}"/>
              </a:ext>
            </a:extLst>
          </p:cNvPr>
          <p:cNvSpPr/>
          <p:nvPr/>
        </p:nvSpPr>
        <p:spPr>
          <a:xfrm>
            <a:off x="2689823" y="5117827"/>
            <a:ext cx="3600164" cy="1201291"/>
          </a:xfrm>
          <a:prstGeom prst="rect">
            <a:avLst/>
          </a:prstGeom>
          <a:solidFill>
            <a:srgbClr val="DEEBF7"/>
          </a:solidFill>
        </p:spPr>
        <p:txBody>
          <a:bodyPr>
            <a:spAutoFit/>
          </a:bodyPr>
          <a:lstStyle/>
          <a:p>
            <a:pPr algn="ctr" defTabSz="985906">
              <a:defRPr/>
            </a:pPr>
            <a:r>
              <a:rPr lang="en-US" sz="2402" dirty="0">
                <a:solidFill>
                  <a:srgbClr val="800000"/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Time-first</a:t>
            </a:r>
            <a:r>
              <a:rPr lang="en-US" sz="2402" dirty="0">
                <a:solidFill>
                  <a:srgbClr val="000000">
                    <a:lumMod val="50000"/>
                  </a:srgb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: </a:t>
            </a:r>
            <a:r>
              <a:rPr lang="en-US" sz="2402" dirty="0">
                <a:solidFill>
                  <a:srgbClr val="0265C2"/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classify </a:t>
            </a:r>
          </a:p>
          <a:p>
            <a:pPr algn="ctr" defTabSz="985906">
              <a:defRPr/>
            </a:pPr>
            <a:r>
              <a:rPr lang="en-US" sz="2402" dirty="0">
                <a:solidFill>
                  <a:srgbClr val="0265C2"/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time series separately.</a:t>
            </a:r>
          </a:p>
          <a:p>
            <a:pPr algn="ctr" defTabSz="985906">
              <a:defRPr/>
            </a:pPr>
            <a:r>
              <a:rPr lang="en-US" sz="2402" dirty="0">
                <a:solidFill>
                  <a:srgbClr val="0265C2"/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Join results to get maps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09BBDE-D76A-2548-8C28-5DE5C696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E51E-D93F-F44F-88BB-CBC45363669B}" type="slidenum">
              <a:rPr lang="zh-CN" altLang="en-US"/>
              <a:pPr/>
              <a:t>2</a:t>
            </a:fld>
            <a:endParaRPr lang="zh-CN" altLang="en-US"/>
          </a:p>
        </p:txBody>
      </p:sp>
      <p:pic>
        <p:nvPicPr>
          <p:cNvPr id="9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485E4375-D6AC-FD4F-9DC6-AA8A84460E0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51E6D39-FAC0-7447-81DF-41DD81D8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78" y="140987"/>
            <a:ext cx="992251" cy="9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F55AD55E-0FFE-3845-99B8-98B4AE2B63AF}"/>
              </a:ext>
            </a:extLst>
          </p:cNvPr>
          <p:cNvSpPr/>
          <p:nvPr/>
        </p:nvSpPr>
        <p:spPr>
          <a:xfrm>
            <a:off x="1734670" y="79664"/>
            <a:ext cx="87226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000" dirty="0">
                <a:solidFill>
                  <a:srgbClr val="2A3E74"/>
                </a:solidFill>
                <a:latin typeface="Franklin Gothic Medium" panose="020B0603020102020204" pitchFamily="34" charset="0"/>
                <a:ea typeface="SimSun" panose="02010600030101010101" pitchFamily="2" charset="-122"/>
              </a:rPr>
              <a:t>Space-first, time-later or </a:t>
            </a:r>
            <a:br>
              <a:rPr lang="en-US" altLang="zh-CN" sz="4000" dirty="0">
                <a:solidFill>
                  <a:srgbClr val="2A3E74"/>
                </a:solidFill>
                <a:latin typeface="Franklin Gothic Medium" panose="020B0603020102020204" pitchFamily="34" charset="0"/>
                <a:ea typeface="SimSun" panose="02010600030101010101" pitchFamily="2" charset="-122"/>
              </a:rPr>
            </a:br>
            <a:r>
              <a:rPr lang="en-US" altLang="zh-CN" sz="4000" dirty="0">
                <a:solidFill>
                  <a:srgbClr val="2A3E74"/>
                </a:solidFill>
                <a:latin typeface="Franklin Gothic Medium" panose="020B0603020102020204" pitchFamily="34" charset="0"/>
                <a:ea typeface="SimSun" panose="02010600030101010101" pitchFamily="2" charset="-122"/>
              </a:rPr>
              <a:t>time-first, space-later?</a:t>
            </a:r>
            <a:endParaRPr lang="en-US" sz="4000" u="none" dirty="0">
              <a:solidFill>
                <a:srgbClr val="2A3E74"/>
              </a:solidFill>
              <a:latin typeface="Franklin Gothic Medium" panose="020B0603020102020204" pitchFamily="34" charset="0"/>
              <a:cs typeface="Calibri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E550903-3F2B-EE08-C1CB-DA53B9578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" r="7777"/>
          <a:stretch/>
        </p:blipFill>
        <p:spPr>
          <a:xfrm>
            <a:off x="116732" y="714878"/>
            <a:ext cx="5940356" cy="40333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8AA8D7-9AE3-D38D-126D-233A9A517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4" r="8195"/>
          <a:stretch/>
        </p:blipFill>
        <p:spPr>
          <a:xfrm>
            <a:off x="6186791" y="719803"/>
            <a:ext cx="5940357" cy="4028266"/>
          </a:xfrm>
          <a:prstGeom prst="rect">
            <a:avLst/>
          </a:prstGeom>
        </p:spPr>
      </p:pic>
      <p:pic>
        <p:nvPicPr>
          <p:cNvPr id="7" name="Imagem 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FCF0ABF-2E24-3877-7820-30E149E4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31" y="4923283"/>
            <a:ext cx="2342689" cy="187847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8A3E52-412B-9A61-FAD9-FB812249862E}"/>
              </a:ext>
            </a:extLst>
          </p:cNvPr>
          <p:cNvSpPr txBox="1"/>
          <p:nvPr/>
        </p:nvSpPr>
        <p:spPr>
          <a:xfrm>
            <a:off x="10129520" y="4863908"/>
            <a:ext cx="192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latin typeface="Proxima Nova Rg" panose="02000506030000020004" pitchFamily="2" charset="77"/>
              </a:rPr>
              <a:t>August/2022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B78A36-C62B-B727-00B1-48C5E51C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520" y="31531"/>
            <a:ext cx="8617432" cy="714703"/>
          </a:xfrm>
          <a:noFill/>
        </p:spPr>
        <p:txBody>
          <a:bodyPr>
            <a:normAutofit/>
          </a:bodyPr>
          <a:lstStyle/>
          <a:p>
            <a:pPr algn="ctr"/>
            <a:r>
              <a:rPr lang="pt-BR" sz="3600" dirty="0" err="1">
                <a:solidFill>
                  <a:srgbClr val="2A3E74"/>
                </a:solidFill>
                <a:latin typeface="Franklin Gothic Medium" panose="020B0603020102020204" pitchFamily="34" charset="0"/>
              </a:rPr>
              <a:t>Comparison</a:t>
            </a:r>
            <a:r>
              <a:rPr lang="pt-BR" sz="360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 SITS </a:t>
            </a:r>
            <a:r>
              <a:rPr lang="pt-BR" sz="3600" dirty="0" err="1">
                <a:solidFill>
                  <a:srgbClr val="2A3E74"/>
                </a:solidFill>
                <a:latin typeface="Franklin Gothic Medium" panose="020B0603020102020204" pitchFamily="34" charset="0"/>
              </a:rPr>
              <a:t>and</a:t>
            </a:r>
            <a:r>
              <a:rPr lang="pt-BR" sz="3600" dirty="0">
                <a:solidFill>
                  <a:srgbClr val="2A3E74"/>
                </a:solidFill>
                <a:latin typeface="Franklin Gothic Medium" panose="020B0603020102020204" pitchFamily="34" charset="0"/>
              </a:rPr>
              <a:t> visual </a:t>
            </a:r>
            <a:r>
              <a:rPr lang="pt-BR" sz="3600" dirty="0" err="1">
                <a:solidFill>
                  <a:srgbClr val="2A3E74"/>
                </a:solidFill>
                <a:latin typeface="Franklin Gothic Medium" panose="020B0603020102020204" pitchFamily="34" charset="0"/>
              </a:rPr>
              <a:t>interpretation</a:t>
            </a:r>
            <a:endParaRPr lang="pt-BR" sz="3600" dirty="0">
              <a:solidFill>
                <a:srgbClr val="2A3E74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4D7573C-1061-9A1D-FD78-550164356D33}"/>
              </a:ext>
            </a:extLst>
          </p:cNvPr>
          <p:cNvSpPr/>
          <p:nvPr/>
        </p:nvSpPr>
        <p:spPr>
          <a:xfrm>
            <a:off x="3973629" y="5358851"/>
            <a:ext cx="3890211" cy="52322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95% agreement</a:t>
            </a:r>
            <a:endParaRPr lang="en-US" sz="2800" b="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144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CC34C-D9F5-000A-2B13-7A802432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02" y="0"/>
            <a:ext cx="546832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50134-CD72-8003-E900-2DB6A5F16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58" y="0"/>
            <a:ext cx="5468323" cy="685800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38CFF475-1814-A773-BE32-94A519AD4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680" y="316992"/>
            <a:ext cx="443992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dirty="0">
                <a:solidFill>
                  <a:srgbClr val="19326C"/>
                </a:solidFill>
                <a:latin typeface="Franklin Gothic Medium" panose="020B0603020102020204" pitchFamily="34" charset="0"/>
                <a:cs typeface="Franklin Gothic Book Regular" charset="0"/>
              </a:rPr>
              <a:t>Sentinel-2 (10/2022)</a:t>
            </a:r>
            <a:endParaRPr lang="en-US" sz="3400" dirty="0">
              <a:solidFill>
                <a:srgbClr val="8E0001"/>
              </a:solidFill>
              <a:latin typeface="Franklin Gothic Medium" panose="020B0603020102020204" pitchFamily="34" charset="0"/>
              <a:cs typeface="Franklin Gothic Book Regular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2AD8C3D-DC34-8727-0998-D2B9BF411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4352" y="390144"/>
            <a:ext cx="4439920" cy="661720"/>
          </a:xfrm>
          <a:prstGeom prst="rect">
            <a:avLst/>
          </a:prstGeom>
          <a:solidFill>
            <a:srgbClr val="DEEBF7">
              <a:alpha val="61961"/>
            </a:srgbClr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400" dirty="0">
                <a:solidFill>
                  <a:srgbClr val="19326C"/>
                </a:solidFill>
                <a:latin typeface="Franklin Gothic Medium" panose="020B0603020102020204" pitchFamily="34" charset="0"/>
                <a:cs typeface="Franklin Gothic Book Regular" charset="0"/>
              </a:rPr>
              <a:t>SITS map (2022)</a:t>
            </a:r>
            <a:endParaRPr lang="en-US" sz="3400" dirty="0">
              <a:solidFill>
                <a:srgbClr val="8E0001"/>
              </a:solidFill>
              <a:latin typeface="Franklin Gothic Medium" panose="020B0603020102020204" pitchFamily="34" charset="0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804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E65C49-A5D4-384E-9CA9-CBA3E75E0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665" y="512712"/>
            <a:ext cx="8968719" cy="6345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FD0D7-2F3B-084F-9E60-E9A940D9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-14679"/>
            <a:ext cx="9967285" cy="854651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3D6C"/>
                </a:solidFill>
                <a:latin typeface="Proxima Nova Lt" panose="02000506030000020004" pitchFamily="2" charset="77"/>
              </a:rPr>
              <a:t>Cerrado</a:t>
            </a:r>
            <a:r>
              <a:rPr lang="en-US" sz="4000" b="1" dirty="0">
                <a:solidFill>
                  <a:srgbClr val="003D6C"/>
                </a:solidFill>
                <a:latin typeface="Proxima Nova Lt" panose="02000506030000020004" pitchFamily="2" charset="77"/>
              </a:rPr>
              <a:t>: Brazilian Savanna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119B14-7417-7C4B-8DAE-168BD2D87DCF}"/>
              </a:ext>
            </a:extLst>
          </p:cNvPr>
          <p:cNvSpPr/>
          <p:nvPr/>
        </p:nvSpPr>
        <p:spPr>
          <a:xfrm>
            <a:off x="2217094" y="6373275"/>
            <a:ext cx="7757812" cy="461665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covers 2 million km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2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, latitude ranges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 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from  5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0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S to 25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0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S </a:t>
            </a:r>
          </a:p>
        </p:txBody>
      </p:sp>
    </p:spTree>
    <p:extLst>
      <p:ext uri="{BB962C8B-B14F-4D97-AF65-F5344CB8AC3E}">
        <p14:creationId xmlns:p14="http://schemas.microsoft.com/office/powerpoint/2010/main" val="194870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5FC00-5C2B-D045-83AA-E525286410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83" y="62255"/>
            <a:ext cx="3908628" cy="3798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4B673-37E8-3F42-B792-54346896BF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1913" y="79215"/>
            <a:ext cx="3883386" cy="3773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588B9-3B26-6843-996B-8E64E4D0AE3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310" y="79215"/>
            <a:ext cx="3922801" cy="375342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A494D0-C150-8946-B1AF-03D1F6FF7CF8}"/>
              </a:ext>
            </a:extLst>
          </p:cNvPr>
          <p:cNvSpPr txBox="1">
            <a:spLocks/>
          </p:cNvSpPr>
          <p:nvPr/>
        </p:nvSpPr>
        <p:spPr>
          <a:xfrm>
            <a:off x="1869990" y="271849"/>
            <a:ext cx="8229601" cy="5985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3D6C"/>
                </a:solidFill>
                <a:latin typeface="Proxima Nova Lt" panose="02000506030000020004" pitchFamily="2" charset="77"/>
                <a:ea typeface="+mj-ea"/>
                <a:cs typeface="+mj-cs"/>
              </a:defRPr>
            </a:lvl1pPr>
          </a:lstStyle>
          <a:p>
            <a:endParaRPr lang="en-US" b="0" dirty="0">
              <a:latin typeface="Proxima Nova Rg" panose="02000506030000020004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E4848F-306C-C341-9A10-26809310B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05" y="3825681"/>
            <a:ext cx="11913602" cy="278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D592CB-A3B7-634A-AE15-1D9983F9798D}"/>
              </a:ext>
            </a:extLst>
          </p:cNvPr>
          <p:cNvSpPr/>
          <p:nvPr/>
        </p:nvSpPr>
        <p:spPr>
          <a:xfrm>
            <a:off x="111821" y="79215"/>
            <a:ext cx="2090026" cy="461665"/>
          </a:xfrm>
          <a:prstGeom prst="rect">
            <a:avLst/>
          </a:prstGeom>
          <a:solidFill>
            <a:srgbClr val="E8F0FF">
              <a:alpha val="66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Open </a:t>
            </a:r>
            <a:r>
              <a:rPr lang="en-US" sz="24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cerrado</a:t>
            </a:r>
            <a:endParaRPr lang="en-US" sz="2400" dirty="0">
              <a:solidFill>
                <a:srgbClr val="003D6C"/>
              </a:solidFill>
              <a:latin typeface="Proxima Nova Rg" panose="02000506030000020004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D392E9-4867-A84F-9F8C-061951B8B4CC}"/>
              </a:ext>
            </a:extLst>
          </p:cNvPr>
          <p:cNvSpPr/>
          <p:nvPr/>
        </p:nvSpPr>
        <p:spPr>
          <a:xfrm>
            <a:off x="7964554" y="62255"/>
            <a:ext cx="4147565" cy="461665"/>
          </a:xfrm>
          <a:prstGeom prst="rect">
            <a:avLst/>
          </a:prstGeom>
          <a:solidFill>
            <a:srgbClr val="E8F0FF">
              <a:alpha val="76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Cerradão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 (dense woodland)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2F809-D15D-AC4B-84DB-E14F1CDD0954}"/>
              </a:ext>
            </a:extLst>
          </p:cNvPr>
          <p:cNvSpPr/>
          <p:nvPr/>
        </p:nvSpPr>
        <p:spPr>
          <a:xfrm>
            <a:off x="4122610" y="50242"/>
            <a:ext cx="3049545" cy="461665"/>
          </a:xfrm>
          <a:prstGeom prst="rect">
            <a:avLst/>
          </a:prstGeom>
          <a:solidFill>
            <a:srgbClr val="E8F0FF">
              <a:alpha val="75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Cerrado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strictu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en-US" sz="24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sensu</a:t>
            </a:r>
            <a:endParaRPr lang="en-US" sz="2400" dirty="0">
              <a:solidFill>
                <a:srgbClr val="003D6C"/>
              </a:solidFill>
              <a:latin typeface="Proxima Nova Rg" panose="02000506030000020004" pitchFamily="2" charset="77"/>
            </a:endParaRP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5D03E616-D51A-A646-B114-AABCE7D0E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81357" y="6586151"/>
            <a:ext cx="731818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images: Del-Claro and </a:t>
            </a:r>
            <a:r>
              <a:rPr lang="en-GB" sz="1200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Silingardi</a:t>
            </a:r>
            <a:r>
              <a:rPr lang="en-GB" sz="1200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(Annals Brazilian Academy Sci, 2019 ), </a:t>
            </a:r>
            <a:r>
              <a:rPr lang="en-GB" sz="1200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Schwieder</a:t>
            </a:r>
            <a:r>
              <a:rPr lang="en-GB" sz="1200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et al. (IJAEOG, 2016)</a:t>
            </a:r>
          </a:p>
        </p:txBody>
      </p:sp>
    </p:spTree>
    <p:extLst>
      <p:ext uri="{BB962C8B-B14F-4D97-AF65-F5344CB8AC3E}">
        <p14:creationId xmlns:p14="http://schemas.microsoft.com/office/powerpoint/2010/main" val="3017513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23D5AAE-13E1-D465-B8B5-024F51F22310}"/>
              </a:ext>
            </a:extLst>
          </p:cNvPr>
          <p:cNvSpPr txBox="1">
            <a:spLocks/>
          </p:cNvSpPr>
          <p:nvPr/>
        </p:nvSpPr>
        <p:spPr>
          <a:xfrm>
            <a:off x="758455" y="0"/>
            <a:ext cx="10675089" cy="68227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3D6C"/>
                </a:solidFill>
                <a:latin typeface="Proxima Nova Lt" panose="02000506030000020004" pitchFamily="2" charset="77"/>
                <a:ea typeface="+mj-ea"/>
                <a:cs typeface="+mj-cs"/>
              </a:defRPr>
            </a:lvl1pPr>
          </a:lstStyle>
          <a:p>
            <a:r>
              <a:rPr lang="pt-BR" sz="4000" dirty="0"/>
              <a:t>Natural </a:t>
            </a:r>
            <a:r>
              <a:rPr lang="pt-BR" sz="4000" dirty="0" err="1"/>
              <a:t>or</a:t>
            </a:r>
            <a:r>
              <a:rPr lang="pt-BR" sz="4000" dirty="0"/>
              <a:t> </a:t>
            </a:r>
            <a:r>
              <a:rPr lang="pt-BR" sz="4000" dirty="0" err="1"/>
              <a:t>man-made</a:t>
            </a:r>
            <a:r>
              <a:rPr lang="pt-BR" sz="4000" dirty="0"/>
              <a:t> </a:t>
            </a:r>
            <a:r>
              <a:rPr lang="pt-BR" sz="4000" dirty="0" err="1"/>
              <a:t>landscapes</a:t>
            </a:r>
            <a:r>
              <a:rPr lang="pt-BR" sz="4000" dirty="0"/>
              <a:t>? </a:t>
            </a:r>
          </a:p>
          <a:p>
            <a:endParaRPr lang="pt-BR" sz="4000" dirty="0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6E7F452C-62F5-7540-B8A9-F78E6DCD2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69" y="6086652"/>
            <a:ext cx="58763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onsolas" panose="020B0609020204030204" pitchFamily="49" charset="0"/>
                <a:cs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pt-BR" dirty="0">
                <a:solidFill>
                  <a:srgbClr val="003D6C"/>
                </a:solidFill>
                <a:latin typeface="Proxima Nova Rg" panose="02000506030000020004" pitchFamily="2" charset="77"/>
                <a:ea typeface="ヒラギノ角ゴ Pro W3" panose="020B0300000000000000" pitchFamily="34" charset="-128"/>
              </a:rPr>
              <a:t>Natural savanna (Brazilian </a:t>
            </a:r>
            <a:r>
              <a:rPr lang="en-GB" altLang="pt-BR" dirty="0" err="1">
                <a:solidFill>
                  <a:srgbClr val="003D6C"/>
                </a:solidFill>
                <a:latin typeface="Proxima Nova Rg" panose="02000506030000020004" pitchFamily="2" charset="77"/>
                <a:ea typeface="ヒラギノ角ゴ Pro W3" panose="020B0300000000000000" pitchFamily="34" charset="-128"/>
              </a:rPr>
              <a:t>Cerrado</a:t>
            </a:r>
            <a:r>
              <a:rPr lang="en-GB" altLang="pt-BR" dirty="0">
                <a:solidFill>
                  <a:srgbClr val="003D6C"/>
                </a:solidFill>
                <a:latin typeface="Proxima Nova Rg" panose="02000506030000020004" pitchFamily="2" charset="77"/>
                <a:ea typeface="ヒラギノ角ゴ Pro W3" panose="020B0300000000000000" pitchFamily="34" charset="-128"/>
              </a:rPr>
              <a:t>)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0EB8636E-2315-0E67-EB70-6AF7211FA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086652"/>
            <a:ext cx="5640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onsolas" panose="020B0609020204030204" pitchFamily="49" charset="0"/>
                <a:cs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pt-BR" dirty="0">
                <a:solidFill>
                  <a:srgbClr val="003D6C"/>
                </a:solidFill>
                <a:latin typeface="Proxima Nova Rg" panose="02000506030000020004" pitchFamily="2" charset="77"/>
                <a:ea typeface="ヒラギノ角ゴ Pro W3" panose="020B0300000000000000" pitchFamily="34" charset="-128"/>
              </a:rPr>
              <a:t>Cattle in pasture (in the </a:t>
            </a:r>
            <a:r>
              <a:rPr lang="en-GB" altLang="pt-BR" dirty="0" err="1">
                <a:solidFill>
                  <a:srgbClr val="003D6C"/>
                </a:solidFill>
                <a:latin typeface="Proxima Nova Rg" panose="02000506030000020004" pitchFamily="2" charset="77"/>
                <a:ea typeface="ヒラギノ角ゴ Pro W3" panose="020B0300000000000000" pitchFamily="34" charset="-128"/>
              </a:rPr>
              <a:t>Cerrado</a:t>
            </a:r>
            <a:r>
              <a:rPr lang="en-GB" altLang="pt-BR" dirty="0">
                <a:solidFill>
                  <a:srgbClr val="003D6C"/>
                </a:solidFill>
                <a:latin typeface="Proxima Nova Rg" panose="02000506030000020004" pitchFamily="2" charset="77"/>
                <a:ea typeface="ヒラギノ角ゴ Pro W3" panose="020B0300000000000000" pitchFamily="34" charset="-128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EDA77-FF7A-430B-6A95-7366E63CCE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735" y="862430"/>
            <a:ext cx="5535635" cy="5150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F207A-6A5F-E021-23C6-20360D888B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467" y="833559"/>
            <a:ext cx="5379158" cy="5190882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1C0B7FD3-DE9A-F725-954E-7209602D4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9898" y="6594275"/>
            <a:ext cx="4832102" cy="315449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images: Nature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Conserv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Alamy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Proxima Nova Rg" panose="02000506030000020004" pitchFamily="2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6537-7938-9A43-9D5A-587FF6DE3F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F13A4-B300-EF47-8699-62A18984A4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Bois no Pará">
            <a:extLst>
              <a:ext uri="{FF2B5EF4-FFF2-40B4-BE49-F238E27FC236}">
                <a16:creationId xmlns:a16="http://schemas.microsoft.com/office/drawing/2014/main" id="{2F3F78CC-899E-E745-AC73-CE94D74C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12" y="992942"/>
            <a:ext cx="10192657" cy="573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60B040A-7481-C047-90B2-522913907E4D}"/>
              </a:ext>
            </a:extLst>
          </p:cNvPr>
          <p:cNvSpPr txBox="1">
            <a:spLocks/>
          </p:cNvSpPr>
          <p:nvPr/>
        </p:nvSpPr>
        <p:spPr>
          <a:xfrm>
            <a:off x="1984400" y="63323"/>
            <a:ext cx="8229601" cy="682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err="1">
                <a:solidFill>
                  <a:schemeClr val="accent1">
                    <a:lumMod val="50000"/>
                  </a:schemeClr>
                </a:solidFill>
                <a:latin typeface="Franklin Gothic Medium" panose="020B0603020102020204" pitchFamily="34" charset="0"/>
              </a:rPr>
              <a:t>Pasture</a:t>
            </a:r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Franklin Gothic Medium" panose="020B0603020102020204" pitchFamily="34" charset="0"/>
              </a:rPr>
              <a:t> causes </a:t>
            </a:r>
            <a:r>
              <a:rPr lang="pt-BR" sz="4000" dirty="0" err="1">
                <a:solidFill>
                  <a:schemeClr val="accent1">
                    <a:lumMod val="50000"/>
                  </a:schemeClr>
                </a:solidFill>
                <a:latin typeface="Franklin Gothic Medium" panose="020B0603020102020204" pitchFamily="34" charset="0"/>
              </a:rPr>
              <a:t>deforestation</a:t>
            </a:r>
            <a:endParaRPr lang="pt-BR" sz="4000" dirty="0">
              <a:solidFill>
                <a:schemeClr val="accent1">
                  <a:lumMod val="50000"/>
                </a:schemeClr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23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685D-0109-F542-BE2B-CB0BEEA8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72246"/>
            <a:ext cx="11088688" cy="86839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003D6C"/>
                </a:solidFill>
                <a:latin typeface="Proxima Nova Lt" panose="02000506030000020004" pitchFamily="2" charset="77"/>
              </a:rPr>
              <a:t>Distinguishing natural and man-made: benefits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71B97-5343-FB46-A07D-F91425CDF2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62" y="1809176"/>
            <a:ext cx="4424855" cy="1728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DE9227-4AF8-2243-A006-9B64A5FAFD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135" y="1076421"/>
            <a:ext cx="2925119" cy="586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9AA79-8838-7C4A-936C-27B39E800E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965" y="3614548"/>
            <a:ext cx="4775848" cy="3105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51BCA-CE1D-1946-A1B8-4A4194D2F2C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786" y="1274554"/>
            <a:ext cx="4837752" cy="200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8C8E9E-012F-CD43-AF11-CE659A908F8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747" y="3429000"/>
            <a:ext cx="4638115" cy="3381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4920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A9178-821C-8A26-215B-7FB8D0F1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17" y="653186"/>
            <a:ext cx="9379005" cy="603841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698B637-474B-52E9-E17F-944DED731185}"/>
              </a:ext>
            </a:extLst>
          </p:cNvPr>
          <p:cNvSpPr txBox="1">
            <a:spLocks/>
          </p:cNvSpPr>
          <p:nvPr/>
        </p:nvSpPr>
        <p:spPr>
          <a:xfrm>
            <a:off x="1524000" y="54792"/>
            <a:ext cx="9144000" cy="86839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3D6C"/>
                </a:solidFill>
                <a:latin typeface="Proxima Nova Lt" panose="02000506030000020004" pitchFamily="2" charset="77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4375"/>
                </a:solidFill>
                <a:ea typeface="Franklin Gothic Medium" charset="0"/>
                <a:cs typeface="Franklin Gothic Medium" charset="0"/>
              </a:rPr>
              <a:t>Locally relevant?</a:t>
            </a:r>
          </a:p>
        </p:txBody>
      </p:sp>
    </p:spTree>
    <p:extLst>
      <p:ext uri="{BB962C8B-B14F-4D97-AF65-F5344CB8AC3E}">
        <p14:creationId xmlns:p14="http://schemas.microsoft.com/office/powerpoint/2010/main" val="3702579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735" y="1"/>
            <a:ext cx="7941418" cy="101167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Franklin Gothic Medium" panose="020B0603020102020204" pitchFamily="34" charset="0"/>
              </a:rPr>
              <a:t>The ambiguity of grasslands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54" y="796146"/>
            <a:ext cx="7620000" cy="6061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8604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C753D5-26AE-51BB-7BEB-B20D120683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89" y="3556620"/>
            <a:ext cx="11908221" cy="3275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F1B447-E2B4-DB36-8AD4-A9E071886B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89" y="134541"/>
            <a:ext cx="11908221" cy="3375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2D285-6CB1-23ED-B9CA-50E0AE14D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819" y="-10220"/>
            <a:ext cx="2821291" cy="3266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BDA0A-6E7F-9739-21EA-BFDFD5E1A0E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>
            <a:off x="9323042" y="4162524"/>
            <a:ext cx="2727067" cy="27037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24BD92-1162-BF4F-D941-D2BABBB31948}"/>
              </a:ext>
            </a:extLst>
          </p:cNvPr>
          <p:cNvSpPr/>
          <p:nvPr/>
        </p:nvSpPr>
        <p:spPr>
          <a:xfrm>
            <a:off x="141889" y="88319"/>
            <a:ext cx="4067783" cy="523220"/>
          </a:xfrm>
          <a:prstGeom prst="rect">
            <a:avLst/>
          </a:prstGeom>
          <a:solidFill>
            <a:srgbClr val="E2F0D9">
              <a:alpha val="83922"/>
            </a:srgbClr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3D6C"/>
                </a:solidFill>
                <a:latin typeface="Proxima Nova Rg" panose="02000506030000020004" pitchFamily="2" charset="77"/>
              </a:rPr>
              <a:t>ESA World Cover 2020</a:t>
            </a:r>
            <a:endParaRPr lang="en-CH" sz="2800" dirty="0">
              <a:solidFill>
                <a:srgbClr val="003D6C"/>
              </a:solidFill>
              <a:latin typeface="Proxima Nova Rg" panose="02000506030000020004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CC5A3D-8F3D-A894-B675-7D23F8814120}"/>
              </a:ext>
            </a:extLst>
          </p:cNvPr>
          <p:cNvSpPr/>
          <p:nvPr/>
        </p:nvSpPr>
        <p:spPr>
          <a:xfrm>
            <a:off x="141888" y="6376894"/>
            <a:ext cx="3137340" cy="523220"/>
          </a:xfrm>
          <a:prstGeom prst="rect">
            <a:avLst/>
          </a:prstGeom>
          <a:solidFill>
            <a:srgbClr val="E2F0D9">
              <a:alpha val="83922"/>
            </a:srgbClr>
          </a:solidFill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Simões</a:t>
            </a:r>
            <a:r>
              <a:rPr lang="en-GB" sz="2800" dirty="0">
                <a:solidFill>
                  <a:srgbClr val="003D6C"/>
                </a:solidFill>
                <a:latin typeface="Proxima Nova Rg" panose="02000506030000020004" pitchFamily="2" charset="77"/>
              </a:rPr>
              <a:t> et al (2021)</a:t>
            </a:r>
            <a:endParaRPr lang="en-CH" sz="2800" dirty="0">
              <a:solidFill>
                <a:srgbClr val="003D6C"/>
              </a:solidFill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44690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0172" y="0"/>
            <a:ext cx="7886700" cy="862149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2A3E74"/>
                </a:solidFill>
                <a:latin typeface="Proxima Nova Lt" panose="02000506030000020004" pitchFamily="2" charset="77"/>
              </a:rPr>
              <a:t>Human-like: compare two ”best dates”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9387170" y="826313"/>
            <a:ext cx="2743870" cy="400110"/>
          </a:xfrm>
          <a:prstGeom prst="rect">
            <a:avLst/>
          </a:prstGeom>
          <a:solidFill>
            <a:srgbClr val="DEE6F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A3E74"/>
                </a:solidFill>
                <a:latin typeface="Proxima Nova Rg" panose="02000506030000020004" pitchFamily="2" charset="77"/>
                <a:cs typeface="Calibri"/>
              </a:rPr>
              <a:t>Hansen et al (2013)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89082" y="5525865"/>
            <a:ext cx="8357592" cy="1200329"/>
          </a:xfrm>
          <a:prstGeom prst="rect">
            <a:avLst/>
          </a:prstGeom>
          <a:solidFill>
            <a:srgbClr val="DEE6F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Find forest areas in images from 2000 and from 2010 </a:t>
            </a:r>
          </a:p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Compare the results to account for forest loss</a:t>
            </a:r>
          </a:p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(650,000 LANDSAT images – 140 x 10</a:t>
            </a:r>
            <a:r>
              <a:rPr lang="en-US" sz="2400" baseline="30000" dirty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9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pixels)</a:t>
            </a:r>
            <a:endParaRPr lang="en-US" sz="2400" baseline="30000" dirty="0">
              <a:solidFill>
                <a:schemeClr val="tx2">
                  <a:lumMod val="50000"/>
                </a:schemeClr>
              </a:solidFill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63" y="1374470"/>
            <a:ext cx="9118266" cy="39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72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">
            <a:extLst>
              <a:ext uri="{FF2B5EF4-FFF2-40B4-BE49-F238E27FC236}">
                <a16:creationId xmlns:a16="http://schemas.microsoft.com/office/drawing/2014/main" id="{4E67B1E7-25F6-7B44-8AB7-FDEAFCC21EE3}"/>
              </a:ext>
            </a:extLst>
          </p:cNvPr>
          <p:cNvSpPr/>
          <p:nvPr/>
        </p:nvSpPr>
        <p:spPr>
          <a:xfrm>
            <a:off x="1558657" y="363684"/>
            <a:ext cx="50229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bg-BG" sz="3000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LULC </a:t>
            </a:r>
            <a:r>
              <a:rPr lang="en-US" sz="3000" dirty="0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c</a:t>
            </a:r>
            <a:r>
              <a:rPr lang="bg-BG" sz="3000" dirty="0" err="1">
                <a:solidFill>
                  <a:srgbClr val="19326C"/>
                </a:solidFill>
                <a:latin typeface="Franklin Gothic Medium" panose="020B0603020102020204" pitchFamily="34" charset="0"/>
                <a:cs typeface="Calibri"/>
              </a:rPr>
              <a:t>lassification</a:t>
            </a:r>
            <a:endParaRPr lang="en-US" sz="3000" dirty="0">
              <a:solidFill>
                <a:srgbClr val="19326C"/>
              </a:solidFill>
              <a:latin typeface="Franklin Gothic Medium" panose="020B0603020102020204" pitchFamily="34" charset="0"/>
              <a:cs typeface="Calibri"/>
            </a:endParaRPr>
          </a:p>
        </p:txBody>
      </p:sp>
      <p:pic>
        <p:nvPicPr>
          <p:cNvPr id="7" name="Picture 2" descr="ch1_lulc">
            <a:extLst>
              <a:ext uri="{FF2B5EF4-FFF2-40B4-BE49-F238E27FC236}">
                <a16:creationId xmlns:a16="http://schemas.microsoft.com/office/drawing/2014/main" id="{AF69E82D-A9A4-CB47-A957-EF736740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956" y="234982"/>
            <a:ext cx="5359716" cy="6448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474673-B633-EB40-9D28-16E2E4743117}"/>
              </a:ext>
            </a:extLst>
          </p:cNvPr>
          <p:cNvSpPr>
            <a:spLocks noGrp="1"/>
          </p:cNvSpPr>
          <p:nvPr/>
        </p:nvSpPr>
        <p:spPr>
          <a:xfrm>
            <a:off x="781217" y="2298655"/>
            <a:ext cx="5800409" cy="3571731"/>
          </a:xfrm>
          <a:prstGeom prst="rect">
            <a:avLst/>
          </a:prstGeom>
          <a:solidFill>
            <a:srgbClr val="DEE6F0"/>
          </a:solidFill>
          <a:ln w="9525">
            <a:noFill/>
          </a:ln>
        </p:spPr>
        <p:txBody>
          <a:bodyPr/>
          <a:lstStyle>
            <a:lvl1pPr marL="286385" lvl="0" indent="-286385" algn="l" defTabSz="763270" eaLnBrk="1" fontAlgn="base" latinLnBrk="0" hangingPunct="1">
              <a:lnSpc>
                <a:spcPct val="100000"/>
              </a:lnSpc>
              <a:spcBef>
                <a:spcPts val="80"/>
              </a:spcBef>
              <a:spcAft>
                <a:spcPct val="0"/>
              </a:spcAft>
              <a:buChar char="•"/>
              <a:defRPr sz="267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395" lvl="1" indent="-238760" algn="l" defTabSz="763270" eaLnBrk="1" fontAlgn="base" latinLnBrk="0" hangingPunct="1">
              <a:lnSpc>
                <a:spcPct val="100000"/>
              </a:lnSpc>
              <a:spcBef>
                <a:spcPts val="80"/>
              </a:spcBef>
              <a:spcAft>
                <a:spcPct val="0"/>
              </a:spcAft>
              <a:buChar char="–"/>
              <a:defRPr sz="233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3770" lvl="2" indent="-190500" algn="l" defTabSz="763270" eaLnBrk="1" fontAlgn="base" latinLnBrk="0" hangingPunct="1">
              <a:lnSpc>
                <a:spcPct val="100000"/>
              </a:lnSpc>
              <a:spcBef>
                <a:spcPts val="80"/>
              </a:spcBef>
              <a:spcAft>
                <a:spcPct val="0"/>
              </a:spcAft>
              <a:buChar char="•"/>
              <a:defRPr sz="2005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5405" lvl="3" indent="-190500" algn="l" defTabSz="763270" eaLnBrk="1" fontAlgn="base" latinLnBrk="0" hangingPunct="1">
              <a:lnSpc>
                <a:spcPct val="100000"/>
              </a:lnSpc>
              <a:spcBef>
                <a:spcPts val="80"/>
              </a:spcBef>
              <a:spcAft>
                <a:spcPct val="0"/>
              </a:spcAft>
              <a:buChar char="–"/>
              <a:defRPr sz="167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7040" lvl="4" indent="-190500" algn="l" defTabSz="763270" eaLnBrk="1" fontAlgn="base" latinLnBrk="0" hangingPunct="1">
              <a:lnSpc>
                <a:spcPct val="100000"/>
              </a:lnSpc>
              <a:spcBef>
                <a:spcPts val="80"/>
              </a:spcBef>
              <a:spcAft>
                <a:spcPct val="0"/>
              </a:spcAft>
              <a:buChar char="»"/>
              <a:defRPr sz="167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8675" lvl="5" indent="-190500" algn="l" defTabSz="763270" eaLnBrk="1" fontAlgn="base" latinLnBrk="0" hangingPunct="1">
              <a:lnSpc>
                <a:spcPct val="100000"/>
              </a:lnSpc>
              <a:spcBef>
                <a:spcPts val="80"/>
              </a:spcBef>
              <a:spcAft>
                <a:spcPct val="0"/>
              </a:spcAft>
              <a:buChar char="»"/>
              <a:defRPr sz="167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80310" lvl="6" indent="-190500" algn="l" defTabSz="763270" eaLnBrk="1" fontAlgn="base" latinLnBrk="0" hangingPunct="1">
              <a:lnSpc>
                <a:spcPct val="100000"/>
              </a:lnSpc>
              <a:spcBef>
                <a:spcPts val="80"/>
              </a:spcBef>
              <a:spcAft>
                <a:spcPct val="0"/>
              </a:spcAft>
              <a:buChar char="»"/>
              <a:defRPr sz="167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1945" lvl="7" indent="-190500" algn="l" defTabSz="763270" eaLnBrk="1" fontAlgn="base" latinLnBrk="0" hangingPunct="1">
              <a:lnSpc>
                <a:spcPct val="100000"/>
              </a:lnSpc>
              <a:spcBef>
                <a:spcPts val="80"/>
              </a:spcBef>
              <a:spcAft>
                <a:spcPct val="0"/>
              </a:spcAft>
              <a:buChar char="»"/>
              <a:defRPr sz="167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3580" lvl="8" indent="-190500" algn="l" defTabSz="763270" eaLnBrk="1" fontAlgn="base" latinLnBrk="0" hangingPunct="1">
              <a:lnSpc>
                <a:spcPct val="100000"/>
              </a:lnSpc>
              <a:spcBef>
                <a:spcPts val="80"/>
              </a:spcBef>
              <a:spcAft>
                <a:spcPct val="0"/>
              </a:spcAft>
              <a:buChar char="»"/>
              <a:defRPr sz="167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bg-BG" altLang="en-US" sz="2800" noProof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Cerrado biome</a:t>
            </a:r>
            <a:r>
              <a:rPr lang="en-US" altLang="en-US" sz="2800" noProof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 (</a:t>
            </a:r>
            <a:r>
              <a:rPr lang="bg-BG" altLang="en-US" sz="2800" noProof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200 million h</a:t>
            </a:r>
            <a:r>
              <a:rPr lang="en-US" altLang="en-US" sz="2800" noProof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a)</a:t>
            </a:r>
            <a:endParaRPr lang="bg-BG" altLang="en-US" sz="2800" noProof="1">
              <a:solidFill>
                <a:schemeClr val="accent1">
                  <a:lumMod val="50000"/>
                </a:schemeClr>
              </a:solidFill>
              <a:latin typeface="Franklin Gothic Book" panose="020B0503020102020204" pitchFamily="34" charset="0"/>
              <a:cs typeface="Latin Modern Sans" panose="00000500000000000000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bg-BG" altLang="en-US" sz="2800" noProof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LULC map for year 2018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en-US" sz="2800" noProof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48,850 samples (TempCNN model)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en-US" sz="2800" noProof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Landsat-8 16-day time series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en-US" sz="2800" noProof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8 TB processed in 24 hours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en-US" sz="2800" noProof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10 LU</a:t>
            </a:r>
            <a:r>
              <a:rPr lang="bg-BG" altLang="en-US" sz="2800" noProof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L</a:t>
            </a:r>
            <a:r>
              <a:rPr lang="en-US" altLang="en-US" sz="2800" noProof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cs typeface="Latin Modern Sans" panose="00000500000000000000" charset="0"/>
              </a:rPr>
              <a:t>C classes (86% accuracy)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en-US" sz="2800" noProof="1">
              <a:solidFill>
                <a:schemeClr val="accent1">
                  <a:lumMod val="50000"/>
                </a:schemeClr>
              </a:solidFill>
              <a:latin typeface="Franklin Gothic Book" panose="020B0503020102020204" pitchFamily="34" charset="0"/>
              <a:cs typeface="Latin Modern Sans" panose="00000500000000000000" charset="0"/>
            </a:endParaRPr>
          </a:p>
        </p:txBody>
      </p:sp>
      <p:pic>
        <p:nvPicPr>
          <p:cNvPr id="6" name="Google Shape;324;gd015da3983_1_248" descr="A picture containing text&#10;&#10;Description automatically generated">
            <a:extLst>
              <a:ext uri="{FF2B5EF4-FFF2-40B4-BE49-F238E27FC236}">
                <a16:creationId xmlns:a16="http://schemas.microsoft.com/office/drawing/2014/main" id="{AE634A5B-4893-5B48-820B-C1DD48CDC8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107" y="39536"/>
            <a:ext cx="1290221" cy="1202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5389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B64D7F7-F527-D131-C951-8D6D394A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2882" y="933133"/>
            <a:ext cx="3808569" cy="4568699"/>
          </a:xfrm>
          <a:prstGeom prst="rect">
            <a:avLst/>
          </a:prstGeom>
        </p:spPr>
      </p:pic>
      <p:sp>
        <p:nvSpPr>
          <p:cNvPr id="431" name="Google Shape;431;p22"/>
          <p:cNvSpPr/>
          <p:nvPr/>
        </p:nvSpPr>
        <p:spPr>
          <a:xfrm>
            <a:off x="11514667" y="0"/>
            <a:ext cx="677333" cy="13123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22"/>
          <p:cNvSpPr/>
          <p:nvPr/>
        </p:nvSpPr>
        <p:spPr>
          <a:xfrm>
            <a:off x="11514667" y="2624667"/>
            <a:ext cx="677333" cy="35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2"/>
          <p:cNvSpPr/>
          <p:nvPr/>
        </p:nvSpPr>
        <p:spPr>
          <a:xfrm>
            <a:off x="11514667" y="1312334"/>
            <a:ext cx="677333" cy="131233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22"/>
          <p:cNvSpPr/>
          <p:nvPr/>
        </p:nvSpPr>
        <p:spPr>
          <a:xfrm>
            <a:off x="11514667" y="6180667"/>
            <a:ext cx="677333" cy="677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/>
          <a:p>
            <a:pPr algn="ctr">
              <a:buSzPts val="1800"/>
            </a:pP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428;p22">
            <a:extLst>
              <a:ext uri="{FF2B5EF4-FFF2-40B4-BE49-F238E27FC236}">
                <a16:creationId xmlns:a16="http://schemas.microsoft.com/office/drawing/2014/main" id="{D42F895F-1817-07BB-45F5-BAF57DCC5B63}"/>
              </a:ext>
            </a:extLst>
          </p:cNvPr>
          <p:cNvSpPr txBox="1">
            <a:spLocks/>
          </p:cNvSpPr>
          <p:nvPr/>
        </p:nvSpPr>
        <p:spPr>
          <a:xfrm>
            <a:off x="10770497" y="6430215"/>
            <a:ext cx="6510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B3D4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fld id="{00000000-1234-1234-1234-123412341234}" type="slidenum">
              <a:rPr lang="pt-BR" sz="1067"/>
              <a:pPr/>
              <a:t>31</a:t>
            </a:fld>
            <a:endParaRPr lang="pt-BR" sz="1067" dirty="0"/>
          </a:p>
        </p:txBody>
      </p:sp>
      <p:sp>
        <p:nvSpPr>
          <p:cNvPr id="10" name="Google Shape;435;p22">
            <a:extLst>
              <a:ext uri="{FF2B5EF4-FFF2-40B4-BE49-F238E27FC236}">
                <a16:creationId xmlns:a16="http://schemas.microsoft.com/office/drawing/2014/main" id="{E76456B5-E3C3-3F97-E68F-A62C340F39F7}"/>
              </a:ext>
            </a:extLst>
          </p:cNvPr>
          <p:cNvSpPr txBox="1"/>
          <p:nvPr/>
        </p:nvSpPr>
        <p:spPr>
          <a:xfrm>
            <a:off x="1355330" y="5505034"/>
            <a:ext cx="9422261" cy="104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ct val="110000"/>
            </a:pPr>
            <a:r>
              <a:rPr lang="pt-BR" sz="2133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Sentinel-2, 10bands, 10 meter, 16 </a:t>
            </a:r>
            <a:r>
              <a:rPr lang="pt-BR" sz="2133" dirty="0" err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days</a:t>
            </a:r>
            <a:r>
              <a:rPr lang="pt-BR" sz="2133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, </a:t>
            </a:r>
            <a:r>
              <a:rPr lang="pt-BR" sz="2133" dirty="0" err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TempCNN</a:t>
            </a:r>
            <a:r>
              <a:rPr lang="pt-BR" sz="2133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 </a:t>
            </a:r>
            <a:r>
              <a:rPr lang="pt-BR" sz="2133" dirty="0" err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method</a:t>
            </a:r>
            <a:r>
              <a:rPr lang="pt-BR" sz="2133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 </a:t>
            </a:r>
            <a:r>
              <a:rPr lang="pt-BR" sz="2133" dirty="0" err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with</a:t>
            </a:r>
            <a:r>
              <a:rPr lang="pt-BR" sz="2133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 87.500 samples, </a:t>
            </a:r>
            <a:r>
              <a:rPr lang="pt-BR" sz="2133" dirty="0" err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Accuracy</a:t>
            </a:r>
            <a:r>
              <a:rPr lang="pt-BR" sz="2133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: more </a:t>
            </a:r>
            <a:r>
              <a:rPr lang="pt-BR" sz="2133" dirty="0" err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than</a:t>
            </a:r>
            <a:r>
              <a:rPr lang="pt-BR" sz="2133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 91% UA </a:t>
            </a:r>
            <a:r>
              <a:rPr lang="pt-BR" sz="2133" dirty="0" err="1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and</a:t>
            </a:r>
            <a:r>
              <a:rPr lang="pt-BR" sz="2133" dirty="0">
                <a:solidFill>
                  <a:schemeClr val="accent1">
                    <a:lumMod val="50000"/>
                  </a:schemeClr>
                </a:solidFill>
                <a:latin typeface="Franklin Gothic Book" panose="020B0503020102020204" pitchFamily="34" charset="0"/>
                <a:ea typeface="Roboto Medium"/>
                <a:cs typeface="Roboto Medium"/>
                <a:sym typeface="Roboto Medium"/>
              </a:rPr>
              <a:t> PA for core classes.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4F654D-833A-938C-AFA0-0ECB9A59B1F5}"/>
              </a:ext>
            </a:extLst>
          </p:cNvPr>
          <p:cNvSpPr txBox="1">
            <a:spLocks/>
          </p:cNvSpPr>
          <p:nvPr/>
        </p:nvSpPr>
        <p:spPr>
          <a:xfrm>
            <a:off x="1524000" y="54792"/>
            <a:ext cx="9144000" cy="86839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3D6C"/>
                </a:solidFill>
                <a:latin typeface="Proxima Nova Lt" panose="02000506030000020004" pitchFamily="2" charset="77"/>
                <a:ea typeface="+mj-ea"/>
                <a:cs typeface="+mj-cs"/>
              </a:defRPr>
            </a:lvl1pPr>
          </a:lstStyle>
          <a:p>
            <a:r>
              <a:rPr lang="en-US" sz="4000" dirty="0" err="1">
                <a:solidFill>
                  <a:srgbClr val="004375"/>
                </a:solidFill>
                <a:latin typeface="Franklin Gothic Book" panose="020B0503020102020204" pitchFamily="34" charset="0"/>
                <a:ea typeface="Franklin Gothic Medium" charset="0"/>
                <a:cs typeface="Franklin Gothic Medium" charset="0"/>
              </a:rPr>
              <a:t>TerraClass</a:t>
            </a:r>
            <a:r>
              <a:rPr lang="en-US" sz="4000" dirty="0">
                <a:solidFill>
                  <a:srgbClr val="004375"/>
                </a:solidFill>
                <a:latin typeface="Franklin Gothic Book" panose="020B0503020102020204" pitchFamily="34" charset="0"/>
                <a:ea typeface="Franklin Gothic Medium" charset="0"/>
                <a:cs typeface="Franklin Gothic Medium" charset="0"/>
              </a:rPr>
              <a:t> </a:t>
            </a:r>
            <a:r>
              <a:rPr lang="en-US" sz="4000" dirty="0" err="1">
                <a:solidFill>
                  <a:srgbClr val="004375"/>
                </a:solidFill>
                <a:latin typeface="Franklin Gothic Book" panose="020B0503020102020204" pitchFamily="34" charset="0"/>
                <a:ea typeface="Franklin Gothic Medium" charset="0"/>
                <a:cs typeface="Franklin Gothic Medium" charset="0"/>
              </a:rPr>
              <a:t>Cerrado</a:t>
            </a:r>
            <a:r>
              <a:rPr lang="en-US" sz="4000" dirty="0">
                <a:solidFill>
                  <a:srgbClr val="004375"/>
                </a:solidFill>
                <a:latin typeface="Franklin Gothic Book" panose="020B0503020102020204" pitchFamily="34" charset="0"/>
                <a:ea typeface="Franklin Gothic Medium" charset="0"/>
                <a:cs typeface="Franklin Gothic Medium" charset="0"/>
              </a:rPr>
              <a:t>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D84EE-5E9F-84F9-BB4D-6B2C45F9D913}"/>
              </a:ext>
            </a:extLst>
          </p:cNvPr>
          <p:cNvSpPr txBox="1"/>
          <p:nvPr/>
        </p:nvSpPr>
        <p:spPr>
          <a:xfrm>
            <a:off x="9667982" y="6457890"/>
            <a:ext cx="1807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Bertolo</a:t>
            </a:r>
            <a:r>
              <a:rPr lang="pt-BR" sz="20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(2023)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E9904-2F39-B8C0-81DF-A7A6C4CFA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217" y="897988"/>
            <a:ext cx="3890490" cy="45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0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371" y="0"/>
            <a:ext cx="10515600" cy="89698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2A3E74"/>
                </a:solidFill>
                <a:latin typeface="Proxima Nova Lt" panose="02000506030000020004" pitchFamily="2" charset="77"/>
              </a:rPr>
              <a:t>Two-date comparison: problems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2718" y="5768617"/>
            <a:ext cx="7200800" cy="830997"/>
          </a:xfrm>
          <a:prstGeom prst="rect">
            <a:avLst/>
          </a:prstGeom>
          <a:solidFill>
            <a:srgbClr val="DEE6F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A3E74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Two-date comparison does not distinguish between types of forest removal</a:t>
            </a:r>
          </a:p>
        </p:txBody>
      </p:sp>
      <p:pic>
        <p:nvPicPr>
          <p:cNvPr id="6" name="Picture 5" descr="bertrand_mato_grosso2.jpg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7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63" y="952508"/>
            <a:ext cx="5539452" cy="3721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781" y="910369"/>
            <a:ext cx="5021510" cy="37661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4822" y="4889674"/>
            <a:ext cx="4193252" cy="430887"/>
          </a:xfrm>
          <a:prstGeom prst="rect">
            <a:avLst/>
          </a:prstGeom>
          <a:solidFill>
            <a:srgbClr val="DEE6F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2A3E74"/>
                </a:solidFill>
                <a:latin typeface="Proxima Nova Rg" panose="02000506030000020004" pitchFamily="2" charset="77"/>
                <a:cs typeface="Calibri"/>
              </a:rPr>
              <a:t>Removal of natural forest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21657" y="4872257"/>
            <a:ext cx="4029224" cy="430887"/>
          </a:xfrm>
          <a:prstGeom prst="rect">
            <a:avLst/>
          </a:prstGeom>
          <a:solidFill>
            <a:srgbClr val="DEE6F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2A3E74"/>
                </a:solidFill>
                <a:latin typeface="Proxima Nova Rg" panose="02000506030000020004" pitchFamily="2" charset="77"/>
                <a:cs typeface="Calibri"/>
              </a:rPr>
              <a:t>Cuts on planted forests</a:t>
            </a:r>
          </a:p>
        </p:txBody>
      </p:sp>
    </p:spTree>
    <p:extLst>
      <p:ext uri="{BB962C8B-B14F-4D97-AF65-F5344CB8AC3E}">
        <p14:creationId xmlns:p14="http://schemas.microsoft.com/office/powerpoint/2010/main" val="2321231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034" y="1251586"/>
            <a:ext cx="5032466" cy="4730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660" y="1219200"/>
            <a:ext cx="4910804" cy="476264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93320" y="4526701"/>
            <a:ext cx="1658886" cy="829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spc="-100" baseline="0">
                <a:solidFill>
                  <a:srgbClr val="800000"/>
                </a:solidFill>
                <a:latin typeface="Calibri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000" b="0" spc="0" dirty="0">
                <a:solidFill>
                  <a:srgbClr val="2A3E74"/>
                </a:solidFill>
                <a:latin typeface="Proxima Nova Rg" panose="02000506030000020004" pitchFamily="2" charset="77"/>
              </a:rPr>
              <a:t>MODIS 2000 </a:t>
            </a:r>
          </a:p>
          <a:p>
            <a:pPr algn="ctr"/>
            <a:r>
              <a:rPr lang="en-US" sz="2000" b="0" spc="0" dirty="0">
                <a:solidFill>
                  <a:srgbClr val="2A3E74"/>
                </a:solidFill>
                <a:latin typeface="Proxima Nova Rg" panose="02000506030000020004" pitchFamily="2" charset="77"/>
              </a:rPr>
              <a:t>Forest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122714" y="0"/>
            <a:ext cx="931164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eaLnBrk="1" hangingPunct="1"/>
            <a:r>
              <a:rPr lang="pt-BR" kern="0" dirty="0">
                <a:solidFill>
                  <a:srgbClr val="2A3E74"/>
                </a:solidFill>
                <a:latin typeface="Proxima Nova Lt" panose="02000506030000020004" pitchFamily="2" charset="77"/>
              </a:rPr>
              <a:t>Single-date </a:t>
            </a:r>
            <a:r>
              <a:rPr lang="pt-BR" kern="0" dirty="0" err="1">
                <a:solidFill>
                  <a:srgbClr val="2A3E74"/>
                </a:solidFill>
                <a:latin typeface="Proxima Nova Lt" panose="02000506030000020004" pitchFamily="2" charset="77"/>
              </a:rPr>
              <a:t>measures</a:t>
            </a:r>
            <a:r>
              <a:rPr lang="pt-BR" kern="0" dirty="0">
                <a:solidFill>
                  <a:srgbClr val="2A3E74"/>
                </a:solidFill>
                <a:latin typeface="Proxima Nova Lt" panose="02000506030000020004" pitchFamily="2" charset="77"/>
              </a:rPr>
              <a:t> lead </a:t>
            </a:r>
            <a:r>
              <a:rPr lang="pt-BR" kern="0" dirty="0" err="1">
                <a:solidFill>
                  <a:srgbClr val="2A3E74"/>
                </a:solidFill>
                <a:latin typeface="Proxima Nova Lt" panose="02000506030000020004" pitchFamily="2" charset="77"/>
              </a:rPr>
              <a:t>to</a:t>
            </a:r>
            <a:r>
              <a:rPr lang="pt-BR" kern="0" dirty="0">
                <a:solidFill>
                  <a:srgbClr val="2A3E74"/>
                </a:solidFill>
                <a:latin typeface="Proxima Nova Lt" panose="02000506030000020004" pitchFamily="2" charset="77"/>
              </a:rPr>
              <a:t> </a:t>
            </a:r>
            <a:r>
              <a:rPr lang="pt-BR" kern="0" dirty="0" err="1">
                <a:solidFill>
                  <a:srgbClr val="2A3E74"/>
                </a:solidFill>
                <a:latin typeface="Proxima Nova Lt" panose="02000506030000020004" pitchFamily="2" charset="77"/>
              </a:rPr>
              <a:t>inconsistencies</a:t>
            </a:r>
            <a:endParaRPr lang="pt-BR" kern="0" dirty="0">
              <a:solidFill>
                <a:srgbClr val="2A3E74"/>
              </a:solidFill>
              <a:latin typeface="Proxima Nova Lt" panose="02000506030000020004" pitchFamily="2" charset="77"/>
            </a:endParaRPr>
          </a:p>
        </p:txBody>
      </p:sp>
      <p:sp>
        <p:nvSpPr>
          <p:cNvPr id="10" name="Title 10"/>
          <p:cNvSpPr txBox="1">
            <a:spLocks/>
          </p:cNvSpPr>
          <p:nvPr/>
        </p:nvSpPr>
        <p:spPr bwMode="auto">
          <a:xfrm>
            <a:off x="1872343" y="6059271"/>
            <a:ext cx="9353006" cy="597429"/>
          </a:xfrm>
          <a:prstGeom prst="rect">
            <a:avLst/>
          </a:prstGeom>
          <a:solidFill>
            <a:schemeClr val="accent1">
              <a:lumMod val="20000"/>
              <a:lumOff val="80000"/>
              <a:alpha val="64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algn="ctr">
              <a:defRPr/>
            </a:pPr>
            <a:r>
              <a:rPr lang="en-US" sz="2400" b="0" dirty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77"/>
              </a:rPr>
              <a:t>Disagreement in the Caatinga dry forest: date of image </a:t>
            </a:r>
            <a:r>
              <a:rPr lang="en-US" sz="2400" b="0" dirty="0" err="1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77"/>
              </a:rPr>
              <a:t>aquisition</a:t>
            </a:r>
            <a:r>
              <a:rPr lang="en-US" sz="2400" b="0" dirty="0">
                <a:solidFill>
                  <a:schemeClr val="tx2">
                    <a:lumMod val="50000"/>
                  </a:schemeClr>
                </a:solidFill>
                <a:latin typeface="Proxima Nova Rg" panose="02000506030000020004" pitchFamily="2" charset="77"/>
              </a:rPr>
              <a:t>?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4710296" y="2414446"/>
            <a:ext cx="961963" cy="960524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9892180" y="2392742"/>
            <a:ext cx="970818" cy="921268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Arial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15F820-8CAD-E616-520E-14007204114A}"/>
              </a:ext>
            </a:extLst>
          </p:cNvPr>
          <p:cNvSpPr txBox="1">
            <a:spLocks/>
          </p:cNvSpPr>
          <p:nvPr/>
        </p:nvSpPr>
        <p:spPr>
          <a:xfrm>
            <a:off x="6714405" y="4435261"/>
            <a:ext cx="1658886" cy="829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spc="-100" baseline="0">
                <a:solidFill>
                  <a:srgbClr val="800000"/>
                </a:solidFill>
                <a:latin typeface="Calibri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000" b="0" spc="0" dirty="0">
                <a:solidFill>
                  <a:srgbClr val="2A3E74"/>
                </a:solidFill>
                <a:latin typeface="Proxima Nova Rg" panose="02000506030000020004" pitchFamily="2" charset="77"/>
              </a:rPr>
              <a:t>GFW 2000 </a:t>
            </a:r>
          </a:p>
          <a:p>
            <a:pPr algn="ctr"/>
            <a:r>
              <a:rPr lang="en-US" sz="2000" b="0" spc="0" dirty="0">
                <a:solidFill>
                  <a:srgbClr val="2A3E74"/>
                </a:solidFill>
                <a:latin typeface="Proxima Nova Rg" panose="02000506030000020004" pitchFamily="2" charset="77"/>
              </a:rPr>
              <a:t>Forest</a:t>
            </a:r>
          </a:p>
        </p:txBody>
      </p:sp>
    </p:spTree>
    <p:extLst>
      <p:ext uri="{BB962C8B-B14F-4D97-AF65-F5344CB8AC3E}">
        <p14:creationId xmlns:p14="http://schemas.microsoft.com/office/powerpoint/2010/main" val="6749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9620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RODES_MODIS_Stacked_L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892" y="808732"/>
            <a:ext cx="8070487" cy="4807754"/>
          </a:xfrm>
          <a:prstGeom prst="rect">
            <a:avLst/>
          </a:prstGeom>
        </p:spPr>
      </p:pic>
      <p:sp>
        <p:nvSpPr>
          <p:cNvPr id="6" name="Title 10"/>
          <p:cNvSpPr txBox="1">
            <a:spLocks/>
          </p:cNvSpPr>
          <p:nvPr/>
        </p:nvSpPr>
        <p:spPr bwMode="auto">
          <a:xfrm>
            <a:off x="1608668" y="0"/>
            <a:ext cx="9059333" cy="762000"/>
          </a:xfrm>
          <a:prstGeom prst="rect">
            <a:avLst/>
          </a:prstGeom>
          <a:solidFill>
            <a:srgbClr val="FFFFFF">
              <a:alpha val="64000"/>
            </a:srgb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rgbClr val="2A3E74"/>
                </a:solidFill>
                <a:latin typeface="Proxima Nova Lt" panose="02000506030000020004" pitchFamily="2" charset="77"/>
              </a:rPr>
              <a:t>Two-date comparison: inconsistent results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088776" y="6488668"/>
            <a:ext cx="5007429" cy="369332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800" dirty="0">
                <a:solidFill>
                  <a:srgbClr val="000066"/>
                </a:solidFill>
                <a:latin typeface="Calibri"/>
              </a:rPr>
              <a:t>Data sources: INPE, NASA. Analysis by M. </a:t>
            </a:r>
            <a:r>
              <a:rPr lang="en-US" sz="1800" dirty="0" err="1">
                <a:solidFill>
                  <a:srgbClr val="000066"/>
                </a:solidFill>
                <a:latin typeface="Calibri"/>
              </a:rPr>
              <a:t>Buurman</a:t>
            </a:r>
            <a:endParaRPr lang="en-US" sz="1800" dirty="0">
              <a:solidFill>
                <a:srgbClr val="000066"/>
              </a:solidFill>
              <a:latin typeface="Calibri"/>
            </a:endParaRPr>
          </a:p>
        </p:txBody>
      </p:sp>
      <p:sp>
        <p:nvSpPr>
          <p:cNvPr id="8" name="Title 10"/>
          <p:cNvSpPr txBox="1">
            <a:spLocks/>
          </p:cNvSpPr>
          <p:nvPr/>
        </p:nvSpPr>
        <p:spPr bwMode="auto">
          <a:xfrm>
            <a:off x="2264834" y="5678489"/>
            <a:ext cx="8140519" cy="597429"/>
          </a:xfrm>
          <a:prstGeom prst="rect">
            <a:avLst/>
          </a:prstGeom>
          <a:solidFill>
            <a:srgbClr val="FFFFFF">
              <a:alpha val="64000"/>
            </a:srgb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algn="ctr">
              <a:defRPr/>
            </a:pPr>
            <a:r>
              <a:rPr lang="en-US" sz="2800" b="0" dirty="0">
                <a:solidFill>
                  <a:srgbClr val="2A3E74"/>
                </a:solidFill>
                <a:latin typeface="Franklin Gothic Book" panose="020B0503020102020204" pitchFamily="34" charset="0"/>
              </a:rPr>
              <a:t>MODIS land cover: unrealistic forest gains and losses </a:t>
            </a:r>
          </a:p>
        </p:txBody>
      </p:sp>
    </p:spTree>
    <p:extLst>
      <p:ext uri="{BB962C8B-B14F-4D97-AF65-F5344CB8AC3E}">
        <p14:creationId xmlns:p14="http://schemas.microsoft.com/office/powerpoint/2010/main" val="131430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2F694-07C6-0242-9B89-607959A690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5454" y="-3294"/>
            <a:ext cx="5269171" cy="3426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EDBB6-7227-934C-8776-192894836D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50" y="32493"/>
            <a:ext cx="5329497" cy="3426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66381-2D92-4146-93E8-B09954989A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50" y="3602918"/>
            <a:ext cx="5318127" cy="3277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8EED36-7664-BA4D-821D-EC20D8FF46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824" y="3633911"/>
            <a:ext cx="5246429" cy="32156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F6AF07-D49C-B045-A380-220206915138}"/>
              </a:ext>
            </a:extLst>
          </p:cNvPr>
          <p:cNvSpPr/>
          <p:nvPr/>
        </p:nvSpPr>
        <p:spPr>
          <a:xfrm>
            <a:off x="527049" y="32493"/>
            <a:ext cx="2269313" cy="461665"/>
          </a:xfrm>
          <a:prstGeom prst="rect">
            <a:avLst/>
          </a:prstGeom>
          <a:solidFill>
            <a:srgbClr val="E8F0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Tropical forest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C6323-2344-814A-9152-952819B5605B}"/>
              </a:ext>
            </a:extLst>
          </p:cNvPr>
          <p:cNvSpPr/>
          <p:nvPr/>
        </p:nvSpPr>
        <p:spPr>
          <a:xfrm>
            <a:off x="8750595" y="-21346"/>
            <a:ext cx="2914355" cy="461665"/>
          </a:xfrm>
          <a:prstGeom prst="rect">
            <a:avLst/>
          </a:prstGeom>
          <a:solidFill>
            <a:srgbClr val="E8F0FF">
              <a:alpha val="70588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Temperate forest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27F399-25FB-5C4C-94CB-373DB5183A8C}"/>
              </a:ext>
            </a:extLst>
          </p:cNvPr>
          <p:cNvSpPr/>
          <p:nvPr/>
        </p:nvSpPr>
        <p:spPr>
          <a:xfrm>
            <a:off x="527050" y="3633911"/>
            <a:ext cx="1760518" cy="461665"/>
          </a:xfrm>
          <a:prstGeom prst="rect">
            <a:avLst/>
          </a:prstGeom>
          <a:solidFill>
            <a:srgbClr val="E8F0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Dry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63008-7181-434C-AD68-873A0E03C0DC}"/>
              </a:ext>
            </a:extLst>
          </p:cNvPr>
          <p:cNvSpPr/>
          <p:nvPr/>
        </p:nvSpPr>
        <p:spPr>
          <a:xfrm>
            <a:off x="9420447" y="3633911"/>
            <a:ext cx="2184178" cy="461665"/>
          </a:xfrm>
          <a:prstGeom prst="rect">
            <a:avLst/>
          </a:prstGeom>
          <a:solidFill>
            <a:srgbClr val="E8F0FF">
              <a:alpha val="50196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Planted forest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3AC3273-4AFD-6747-91AE-34C607270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6676" y="6604107"/>
            <a:ext cx="1187450" cy="253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images: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Alamy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Proxima Nova Rg" panose="02000506030000020004" pitchFamily="2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170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Distinguishing forests by temporal evolution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9" y="1183144"/>
            <a:ext cx="9971314" cy="5340195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448550" y="6519446"/>
            <a:ext cx="3219450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 defTabSz="822894">
              <a:spcBef>
                <a:spcPct val="50000"/>
              </a:spcBef>
              <a:defRPr/>
            </a:pPr>
            <a:r>
              <a:rPr lang="en-GB" sz="1600" dirty="0">
                <a:solidFill>
                  <a:srgbClr val="003D6C"/>
                </a:solidFill>
                <a:latin typeface="Proxima Nova Rg" panose="02000506030000020004" pitchFamily="2" charset="77"/>
                <a:ea typeface=""/>
                <a:cs typeface="Calibri"/>
              </a:rPr>
              <a:t>source: </a:t>
            </a:r>
            <a:r>
              <a:rPr lang="en-GB" sz="1600" dirty="0" err="1">
                <a:solidFill>
                  <a:srgbClr val="003D6C"/>
                </a:solidFill>
                <a:latin typeface="Proxima Nova Rg" panose="02000506030000020004" pitchFamily="2" charset="77"/>
                <a:ea typeface=""/>
                <a:cs typeface="Calibri"/>
              </a:rPr>
              <a:t>Chazdon</a:t>
            </a:r>
            <a:r>
              <a:rPr lang="en-GB" sz="1600" dirty="0">
                <a:solidFill>
                  <a:srgbClr val="003D6C"/>
                </a:solidFill>
                <a:latin typeface="Proxima Nova Rg" panose="02000506030000020004" pitchFamily="2" charset="77"/>
                <a:ea typeface=""/>
                <a:cs typeface="Calibri"/>
              </a:rPr>
              <a:t> et al (2016)</a:t>
            </a:r>
          </a:p>
        </p:txBody>
      </p:sp>
    </p:spTree>
    <p:extLst>
      <p:ext uri="{BB962C8B-B14F-4D97-AF65-F5344CB8AC3E}">
        <p14:creationId xmlns:p14="http://schemas.microsoft.com/office/powerpoint/2010/main" val="206859117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>
            <a:extLst>
              <a:ext uri="{FF2B5EF4-FFF2-40B4-BE49-F238E27FC236}">
                <a16:creationId xmlns:a16="http://schemas.microsoft.com/office/drawing/2014/main" id="{DD4F3056-FFFF-3343-A581-1477254E1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147" y="5646550"/>
            <a:ext cx="10429477" cy="1000274"/>
          </a:xfrm>
          <a:prstGeom prst="rect">
            <a:avLst/>
          </a:prstGeom>
          <a:solidFill>
            <a:srgbClr val="E8F0FF"/>
          </a:solidFill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2800" dirty="0">
                <a:solidFill>
                  <a:srgbClr val="8B0505"/>
                </a:solidFill>
                <a:latin typeface="Proxima Nova Rg" panose="02000506030000020004" pitchFamily="2" charset="77"/>
                <a:cs typeface="Franklin Gothic Book Regular" charset="0"/>
              </a:rPr>
              <a:t>Transparent</a:t>
            </a:r>
            <a:r>
              <a:rPr lang="en-US" sz="2800" dirty="0">
                <a:solidFill>
                  <a:srgbClr val="19326C"/>
                </a:solidFill>
                <a:latin typeface="Proxima Nova Rg" panose="02000506030000020004" pitchFamily="2" charset="77"/>
                <a:cs typeface="Franklin Gothic Book Regular" charset="0"/>
              </a:rPr>
              <a:t> and </a:t>
            </a:r>
            <a:r>
              <a:rPr lang="en-US" sz="2800" dirty="0">
                <a:solidFill>
                  <a:srgbClr val="8B0505"/>
                </a:solidFill>
                <a:latin typeface="Proxima Nova Rg" panose="02000506030000020004" pitchFamily="2" charset="77"/>
                <a:cs typeface="Franklin Gothic Book Regular" charset="0"/>
              </a:rPr>
              <a:t>authoritative</a:t>
            </a:r>
            <a:r>
              <a:rPr lang="en-US" sz="2800" dirty="0">
                <a:solidFill>
                  <a:srgbClr val="19326C"/>
                </a:solidFill>
                <a:latin typeface="Proxima Nova Rg" panose="02000506030000020004" pitchFamily="2" charset="77"/>
                <a:cs typeface="Franklin Gothic Book Regular" charset="0"/>
              </a:rPr>
              <a:t> data: REDD+ funds (US$ 1,3 billion), decision-makers (Brazil’s NDC), researchers (1,000+ papers)</a:t>
            </a: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59872083-E548-B1D4-E183-55D94569D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155" y="211176"/>
            <a:ext cx="10178018" cy="692497"/>
          </a:xfrm>
          <a:prstGeom prst="rect">
            <a:avLst/>
          </a:prstGeom>
          <a:noFill/>
          <a:ln>
            <a:noFill/>
          </a:ln>
        </p:spPr>
        <p:txBody>
          <a:bodyPr wrap="square" lIns="68559" tIns="68580" rIns="68559" bIns="6858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3600" b="1" dirty="0">
                <a:solidFill>
                  <a:srgbClr val="19326C"/>
                </a:solidFill>
                <a:latin typeface="Proxima Nova Lt" panose="02000506030000020004" pitchFamily="2" charset="77"/>
                <a:cs typeface="Franklin Gothic Book Regular" charset="0"/>
              </a:rPr>
              <a:t>Deforestation in Amazonia: PRODES</a:t>
            </a:r>
            <a:endParaRPr lang="en-US" sz="3600" b="1" dirty="0">
              <a:solidFill>
                <a:srgbClr val="8E0001"/>
              </a:solidFill>
              <a:latin typeface="Proxima Nova Lt" panose="02000506030000020004" pitchFamily="2" charset="77"/>
              <a:cs typeface="Franklin Gothic Book Regula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D109B-946B-25A5-7682-F6FFD01D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55" y="1091343"/>
            <a:ext cx="10324092" cy="4488114"/>
          </a:xfrm>
          <a:prstGeom prst="rect">
            <a:avLst/>
          </a:prstGeom>
        </p:spPr>
      </p:pic>
      <p:pic>
        <p:nvPicPr>
          <p:cNvPr id="4" name="Picture 4" descr="About - INPE - Organizations - OasisHUB">
            <a:extLst>
              <a:ext uri="{FF2B5EF4-FFF2-40B4-BE49-F238E27FC236}">
                <a16:creationId xmlns:a16="http://schemas.microsoft.com/office/drawing/2014/main" id="{72CF8FCF-08DA-DF59-D067-1779740A8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7243" y="0"/>
            <a:ext cx="1597044" cy="132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495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4882</TotalTime>
  <Words>677</Words>
  <Application>Microsoft Macintosh PowerPoint</Application>
  <PresentationFormat>Widescreen</PresentationFormat>
  <Paragraphs>110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Franklin Gothic Medium</vt:lpstr>
      <vt:lpstr>Franklin Gothic Book</vt:lpstr>
      <vt:lpstr>Arial</vt:lpstr>
      <vt:lpstr>Proxima Nova Lt</vt:lpstr>
      <vt:lpstr>Proxima Nova Rg</vt:lpstr>
      <vt:lpstr>Calibri</vt:lpstr>
      <vt:lpstr>Roboto Light</vt:lpstr>
      <vt:lpstr>Roboto</vt:lpstr>
      <vt:lpstr>Wingdings</vt:lpstr>
      <vt:lpstr>Office Theme</vt:lpstr>
      <vt:lpstr>SITS: Satellite Image Time Series Analysis for Big Earth Observation Data   </vt:lpstr>
      <vt:lpstr>PowerPoint Presentation</vt:lpstr>
      <vt:lpstr>Human-like: compare two ”best dates”</vt:lpstr>
      <vt:lpstr>Two-date comparison: problems</vt:lpstr>
      <vt:lpstr>PowerPoint Presentation</vt:lpstr>
      <vt:lpstr>PowerPoint Presentation</vt:lpstr>
      <vt:lpstr>PowerPoint Presentation</vt:lpstr>
      <vt:lpstr>Distinguishing forests by temporal 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SITS and visual interpretation</vt:lpstr>
      <vt:lpstr>PowerPoint Presentation</vt:lpstr>
      <vt:lpstr>Cerrado: Brazilian Savanna</vt:lpstr>
      <vt:lpstr>PowerPoint Presentation</vt:lpstr>
      <vt:lpstr>PowerPoint Presentation</vt:lpstr>
      <vt:lpstr>PowerPoint Presentation</vt:lpstr>
      <vt:lpstr>Distinguishing natural and man-made: benefits</vt:lpstr>
      <vt:lpstr>PowerPoint Presentation</vt:lpstr>
      <vt:lpstr>The ambiguity of grasslands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Gilberto Camara</dc:creator>
  <cp:lastModifiedBy>Gilberto Camara</cp:lastModifiedBy>
  <cp:revision>70</cp:revision>
  <dcterms:created xsi:type="dcterms:W3CDTF">2021-06-12T16:17:28Z</dcterms:created>
  <dcterms:modified xsi:type="dcterms:W3CDTF">2023-11-16T17:00:20Z</dcterms:modified>
</cp:coreProperties>
</file>